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15"/>
  </p:notesMasterIdLst>
  <p:sldIdLst>
    <p:sldId id="257" r:id="rId2"/>
    <p:sldId id="277" r:id="rId3"/>
    <p:sldId id="260" r:id="rId4"/>
    <p:sldId id="274" r:id="rId5"/>
    <p:sldId id="273" r:id="rId6"/>
    <p:sldId id="262" r:id="rId7"/>
    <p:sldId id="258" r:id="rId8"/>
    <p:sldId id="283" r:id="rId9"/>
    <p:sldId id="282" r:id="rId10"/>
    <p:sldId id="280" r:id="rId11"/>
    <p:sldId id="281" r:id="rId12"/>
    <p:sldId id="284" r:id="rId13"/>
    <p:sldId id="28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9AD4"/>
    <a:srgbClr val="A7BC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96" autoAdjust="0"/>
    <p:restoredTop sz="77837" autoAdjust="0"/>
  </p:normalViewPr>
  <p:slideViewPr>
    <p:cSldViewPr snapToGrid="0">
      <p:cViewPr varScale="1">
        <p:scale>
          <a:sx n="105" d="100"/>
          <a:sy n="105" d="100"/>
        </p:scale>
        <p:origin x="144" y="31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3ACAB3-8722-41D2-9AB2-E5B6FE8537EF}"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pt>
    <dgm:pt modelId="{1869AC2C-2130-4B70-A803-FB05BEE6FA80}">
      <dgm:prSet phldrT="[Text]"/>
      <dgm:spPr/>
      <dgm:t>
        <a:bodyPr/>
        <a:lstStyle/>
        <a:p>
          <a:pPr>
            <a:lnSpc>
              <a:spcPct val="100000"/>
            </a:lnSpc>
            <a:defRPr cap="all"/>
          </a:pPr>
          <a:r>
            <a:rPr lang="en-US" dirty="0"/>
            <a:t>CME </a:t>
          </a:r>
        </a:p>
        <a:p>
          <a:pPr>
            <a:lnSpc>
              <a:spcPct val="100000"/>
            </a:lnSpc>
            <a:defRPr cap="all"/>
          </a:pPr>
          <a:r>
            <a:rPr lang="en-US" dirty="0"/>
            <a:t>PROJECT</a:t>
          </a:r>
        </a:p>
        <a:p>
          <a:pPr>
            <a:lnSpc>
              <a:spcPct val="100000"/>
            </a:lnSpc>
            <a:defRPr cap="all"/>
          </a:pPr>
          <a:r>
            <a:rPr lang="en-US" dirty="0"/>
            <a:t>MANAGEMENT</a:t>
          </a:r>
        </a:p>
      </dgm:t>
    </dgm:pt>
    <dgm:pt modelId="{4721C90B-32AE-4405-BDE2-D39627163AB7}" type="parTrans" cxnId="{2A2EF656-CAB3-4802-9F69-66C8B402424C}">
      <dgm:prSet/>
      <dgm:spPr/>
      <dgm:t>
        <a:bodyPr/>
        <a:lstStyle/>
        <a:p>
          <a:endParaRPr lang="en-US"/>
        </a:p>
      </dgm:t>
    </dgm:pt>
    <dgm:pt modelId="{F66F7041-7C1E-4C3D-A63B-E2F6DD2EF0B7}" type="sibTrans" cxnId="{2A2EF656-CAB3-4802-9F69-66C8B402424C}">
      <dgm:prSet/>
      <dgm:spPr/>
      <dgm:t>
        <a:bodyPr/>
        <a:lstStyle/>
        <a:p>
          <a:endParaRPr lang="en-US"/>
        </a:p>
      </dgm:t>
    </dgm:pt>
    <dgm:pt modelId="{27152321-6E24-4460-ACFE-96D0F6B6DA80}">
      <dgm:prSet phldrT="[Text]"/>
      <dgm:spPr/>
      <dgm:t>
        <a:bodyPr/>
        <a:lstStyle/>
        <a:p>
          <a:pPr>
            <a:lnSpc>
              <a:spcPct val="100000"/>
            </a:lnSpc>
            <a:defRPr cap="all"/>
          </a:pPr>
          <a:r>
            <a:rPr lang="en-US" dirty="0"/>
            <a:t>SPEAKER SITE</a:t>
          </a:r>
        </a:p>
        <a:p>
          <a:pPr>
            <a:lnSpc>
              <a:spcPct val="100000"/>
            </a:lnSpc>
            <a:defRPr cap="all"/>
          </a:pPr>
          <a:r>
            <a:rPr lang="en-US" dirty="0"/>
            <a:t>MANAGEMENT</a:t>
          </a:r>
        </a:p>
      </dgm:t>
    </dgm:pt>
    <dgm:pt modelId="{2D6C08E3-A19A-4163-907F-9CFDE477DA66}" type="parTrans" cxnId="{C1A12CB5-28F7-446E-9B1F-ED0E911247A5}">
      <dgm:prSet/>
      <dgm:spPr/>
      <dgm:t>
        <a:bodyPr/>
        <a:lstStyle/>
        <a:p>
          <a:endParaRPr lang="en-US"/>
        </a:p>
      </dgm:t>
    </dgm:pt>
    <dgm:pt modelId="{AD480A2D-8943-4E31-9D03-D8E6D874630C}" type="sibTrans" cxnId="{C1A12CB5-28F7-446E-9B1F-ED0E911247A5}">
      <dgm:prSet/>
      <dgm:spPr/>
      <dgm:t>
        <a:bodyPr/>
        <a:lstStyle/>
        <a:p>
          <a:endParaRPr lang="en-US"/>
        </a:p>
      </dgm:t>
    </dgm:pt>
    <dgm:pt modelId="{9CE5D68A-3933-4B2E-8BC6-9A8A42D5FD19}">
      <dgm:prSet phldrT="[Text]"/>
      <dgm:spPr/>
      <dgm:t>
        <a:bodyPr/>
        <a:lstStyle/>
        <a:p>
          <a:pPr>
            <a:lnSpc>
              <a:spcPct val="100000"/>
            </a:lnSpc>
            <a:defRPr cap="all"/>
          </a:pPr>
          <a:r>
            <a:rPr lang="en-US" dirty="0"/>
            <a:t>CME PLANING</a:t>
          </a:r>
        </a:p>
        <a:p>
          <a:pPr>
            <a:lnSpc>
              <a:spcPct val="100000"/>
            </a:lnSpc>
            <a:defRPr cap="all"/>
          </a:pPr>
          <a:r>
            <a:rPr lang="en-US" dirty="0"/>
            <a:t>COMMITTEE</a:t>
          </a:r>
        </a:p>
      </dgm:t>
    </dgm:pt>
    <dgm:pt modelId="{244E018F-ECEA-49B0-A6BB-7311B366A965}" type="parTrans" cxnId="{008B6069-6CC6-400A-8B24-CBF8EAC4DC99}">
      <dgm:prSet/>
      <dgm:spPr/>
      <dgm:t>
        <a:bodyPr/>
        <a:lstStyle/>
        <a:p>
          <a:endParaRPr lang="en-US"/>
        </a:p>
      </dgm:t>
    </dgm:pt>
    <dgm:pt modelId="{544A77EC-E90C-4DC1-B407-06C84BED6371}" type="sibTrans" cxnId="{008B6069-6CC6-400A-8B24-CBF8EAC4DC99}">
      <dgm:prSet/>
      <dgm:spPr/>
      <dgm:t>
        <a:bodyPr/>
        <a:lstStyle/>
        <a:p>
          <a:endParaRPr lang="en-US"/>
        </a:p>
      </dgm:t>
    </dgm:pt>
    <dgm:pt modelId="{DC7EACBE-EC58-4E2C-A2B1-6BBFAFCBBD23}" type="pres">
      <dgm:prSet presAssocID="{433ACAB3-8722-41D2-9AB2-E5B6FE8537EF}" presName="root" presStyleCnt="0">
        <dgm:presLayoutVars>
          <dgm:dir/>
          <dgm:resizeHandles val="exact"/>
        </dgm:presLayoutVars>
      </dgm:prSet>
      <dgm:spPr/>
    </dgm:pt>
    <dgm:pt modelId="{698D6DE4-A922-4E14-B48D-BACD8DCC3D6A}" type="pres">
      <dgm:prSet presAssocID="{1869AC2C-2130-4B70-A803-FB05BEE6FA80}" presName="compNode" presStyleCnt="0"/>
      <dgm:spPr/>
    </dgm:pt>
    <dgm:pt modelId="{A34A9BB2-76C1-4652-938F-D8DDBB8ED6BB}" type="pres">
      <dgm:prSet presAssocID="{1869AC2C-2130-4B70-A803-FB05BEE6FA80}" presName="iconBgRect" presStyleLbl="bgShp" presStyleIdx="0" presStyleCnt="3"/>
      <dgm:spPr/>
    </dgm:pt>
    <dgm:pt modelId="{A8A6A96A-566C-4A7C-8BE8-C13626E4C2D8}" type="pres">
      <dgm:prSet presAssocID="{1869AC2C-2130-4B70-A803-FB05BEE6FA8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Group brainstorm"/>
        </a:ext>
      </dgm:extLst>
    </dgm:pt>
    <dgm:pt modelId="{2D8AFB51-ADC2-4D6C-B92F-BE56CFFE7D11}" type="pres">
      <dgm:prSet presAssocID="{1869AC2C-2130-4B70-A803-FB05BEE6FA80}" presName="spaceRect" presStyleCnt="0"/>
      <dgm:spPr/>
    </dgm:pt>
    <dgm:pt modelId="{3C352C90-D198-456C-BDC6-5160EDB76171}" type="pres">
      <dgm:prSet presAssocID="{1869AC2C-2130-4B70-A803-FB05BEE6FA80}" presName="textRect" presStyleLbl="revTx" presStyleIdx="0" presStyleCnt="3" custLinFactX="10725" custLinFactNeighborX="100000" custLinFactNeighborY="-28784">
        <dgm:presLayoutVars>
          <dgm:chMax val="1"/>
          <dgm:chPref val="1"/>
        </dgm:presLayoutVars>
      </dgm:prSet>
      <dgm:spPr/>
    </dgm:pt>
    <dgm:pt modelId="{7EF30F5C-0C0F-4720-BAA5-E6252669E1CA}" type="pres">
      <dgm:prSet presAssocID="{F66F7041-7C1E-4C3D-A63B-E2F6DD2EF0B7}" presName="sibTrans" presStyleCnt="0"/>
      <dgm:spPr/>
    </dgm:pt>
    <dgm:pt modelId="{ED852429-7DEE-4337-8034-2939942614C2}" type="pres">
      <dgm:prSet presAssocID="{27152321-6E24-4460-ACFE-96D0F6B6DA80}" presName="compNode" presStyleCnt="0"/>
      <dgm:spPr/>
    </dgm:pt>
    <dgm:pt modelId="{4402A5BD-7B3D-4D76-B8BA-48626CBA2057}" type="pres">
      <dgm:prSet presAssocID="{27152321-6E24-4460-ACFE-96D0F6B6DA80}" presName="iconBgRect" presStyleLbl="bgShp" presStyleIdx="1" presStyleCnt="3"/>
      <dgm:spPr/>
    </dgm:pt>
    <dgm:pt modelId="{DA61434A-9C74-4119-8F45-6D11FB33E2A0}" type="pres">
      <dgm:prSet presAssocID="{27152321-6E24-4460-ACFE-96D0F6B6DA80}" presName="iconRect" presStyleLbl="node1" presStyleIdx="1" presStyleCnt="3" custLinFactNeighborX="0" custLinFactNeighborY="5990"/>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ist"/>
        </a:ext>
      </dgm:extLst>
    </dgm:pt>
    <dgm:pt modelId="{3C431A5C-4B35-4282-B286-32B5CFBA154A}" type="pres">
      <dgm:prSet presAssocID="{27152321-6E24-4460-ACFE-96D0F6B6DA80}" presName="spaceRect" presStyleCnt="0"/>
      <dgm:spPr/>
    </dgm:pt>
    <dgm:pt modelId="{8A0885DA-3DC3-441D-BB2C-AB837F19B1B2}" type="pres">
      <dgm:prSet presAssocID="{27152321-6E24-4460-ACFE-96D0F6B6DA80}" presName="textRect" presStyleLbl="revTx" presStyleIdx="1" presStyleCnt="3" custScaleX="47566" custLinFactX="14367" custLinFactNeighborX="100000" custLinFactNeighborY="-34099">
        <dgm:presLayoutVars>
          <dgm:chMax val="1"/>
          <dgm:chPref val="1"/>
        </dgm:presLayoutVars>
      </dgm:prSet>
      <dgm:spPr/>
    </dgm:pt>
    <dgm:pt modelId="{84E897F8-76C0-4769-8AD5-D2E6C074DD25}" type="pres">
      <dgm:prSet presAssocID="{AD480A2D-8943-4E31-9D03-D8E6D874630C}" presName="sibTrans" presStyleCnt="0"/>
      <dgm:spPr/>
    </dgm:pt>
    <dgm:pt modelId="{85715CCF-3BEE-4510-81D8-F199EE22783E}" type="pres">
      <dgm:prSet presAssocID="{9CE5D68A-3933-4B2E-8BC6-9A8A42D5FD19}" presName="compNode" presStyleCnt="0"/>
      <dgm:spPr/>
    </dgm:pt>
    <dgm:pt modelId="{FF666D34-680A-46D9-97DE-E2FDFA00C965}" type="pres">
      <dgm:prSet presAssocID="{9CE5D68A-3933-4B2E-8BC6-9A8A42D5FD19}" presName="iconBgRect" presStyleLbl="bgShp" presStyleIdx="2" presStyleCnt="3" custLinFactNeighborX="-4848" custLinFactNeighborY="4508"/>
      <dgm:spPr/>
    </dgm:pt>
    <dgm:pt modelId="{97E272BD-3C00-4BF3-B85E-7856849C1026}" type="pres">
      <dgm:prSet presAssocID="{9CE5D68A-3933-4B2E-8BC6-9A8A42D5FD19}" presName="iconRect" presStyleLbl="node1" presStyleIdx="2" presStyleCnt="3" custLinFactNeighborX="-3583" custLinFactNeighborY="2107"/>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Ui Ux"/>
        </a:ext>
      </dgm:extLst>
    </dgm:pt>
    <dgm:pt modelId="{6CFC913C-249E-4B9E-9B34-77AB8D2C7DE7}" type="pres">
      <dgm:prSet presAssocID="{9CE5D68A-3933-4B2E-8BC6-9A8A42D5FD19}" presName="spaceRect" presStyleCnt="0"/>
      <dgm:spPr/>
    </dgm:pt>
    <dgm:pt modelId="{CF956847-33D6-43F4-BEEF-43788066A258}" type="pres">
      <dgm:prSet presAssocID="{9CE5D68A-3933-4B2E-8BC6-9A8A42D5FD19}" presName="textRect" presStyleLbl="revTx" presStyleIdx="2" presStyleCnt="3" custScaleX="36343" custLinFactX="-100000" custLinFactNeighborX="-138933" custLinFactNeighborY="-24130">
        <dgm:presLayoutVars>
          <dgm:chMax val="1"/>
          <dgm:chPref val="1"/>
        </dgm:presLayoutVars>
      </dgm:prSet>
      <dgm:spPr/>
    </dgm:pt>
  </dgm:ptLst>
  <dgm:cxnLst>
    <dgm:cxn modelId="{008B6069-6CC6-400A-8B24-CBF8EAC4DC99}" srcId="{433ACAB3-8722-41D2-9AB2-E5B6FE8537EF}" destId="{9CE5D68A-3933-4B2E-8BC6-9A8A42D5FD19}" srcOrd="2" destOrd="0" parTransId="{244E018F-ECEA-49B0-A6BB-7311B366A965}" sibTransId="{544A77EC-E90C-4DC1-B407-06C84BED6371}"/>
    <dgm:cxn modelId="{2A2EF656-CAB3-4802-9F69-66C8B402424C}" srcId="{433ACAB3-8722-41D2-9AB2-E5B6FE8537EF}" destId="{1869AC2C-2130-4B70-A803-FB05BEE6FA80}" srcOrd="0" destOrd="0" parTransId="{4721C90B-32AE-4405-BDE2-D39627163AB7}" sibTransId="{F66F7041-7C1E-4C3D-A63B-E2F6DD2EF0B7}"/>
    <dgm:cxn modelId="{39EF7AA1-120B-4E98-9268-DBB33997D023}" type="presOf" srcId="{433ACAB3-8722-41D2-9AB2-E5B6FE8537EF}" destId="{DC7EACBE-EC58-4E2C-A2B1-6BBFAFCBBD23}" srcOrd="0" destOrd="0" presId="urn:microsoft.com/office/officeart/2018/5/layout/IconCircleLabelList"/>
    <dgm:cxn modelId="{2C6515B1-9FF2-4E7D-BD23-157B13D1057A}" type="presOf" srcId="{1869AC2C-2130-4B70-A803-FB05BEE6FA80}" destId="{3C352C90-D198-456C-BDC6-5160EDB76171}" srcOrd="0" destOrd="0" presId="urn:microsoft.com/office/officeart/2018/5/layout/IconCircleLabelList"/>
    <dgm:cxn modelId="{C1A12CB5-28F7-446E-9B1F-ED0E911247A5}" srcId="{433ACAB3-8722-41D2-9AB2-E5B6FE8537EF}" destId="{27152321-6E24-4460-ACFE-96D0F6B6DA80}" srcOrd="1" destOrd="0" parTransId="{2D6C08E3-A19A-4163-907F-9CFDE477DA66}" sibTransId="{AD480A2D-8943-4E31-9D03-D8E6D874630C}"/>
    <dgm:cxn modelId="{9B723CC2-5C9C-444B-A70C-E9FC0DEFB457}" type="presOf" srcId="{27152321-6E24-4460-ACFE-96D0F6B6DA80}" destId="{8A0885DA-3DC3-441D-BB2C-AB837F19B1B2}" srcOrd="0" destOrd="0" presId="urn:microsoft.com/office/officeart/2018/5/layout/IconCircleLabelList"/>
    <dgm:cxn modelId="{EF6FCED1-F689-4056-A064-348FBC62AF72}" type="presOf" srcId="{9CE5D68A-3933-4B2E-8BC6-9A8A42D5FD19}" destId="{CF956847-33D6-43F4-BEEF-43788066A258}" srcOrd="0" destOrd="0" presId="urn:microsoft.com/office/officeart/2018/5/layout/IconCircleLabelList"/>
    <dgm:cxn modelId="{8DC01DB9-78E6-44F1-A6E1-FD771671993A}" type="presParOf" srcId="{DC7EACBE-EC58-4E2C-A2B1-6BBFAFCBBD23}" destId="{698D6DE4-A922-4E14-B48D-BACD8DCC3D6A}" srcOrd="0" destOrd="0" presId="urn:microsoft.com/office/officeart/2018/5/layout/IconCircleLabelList"/>
    <dgm:cxn modelId="{D92B2E5B-FBDA-476A-A5CB-28F9DF8E6784}" type="presParOf" srcId="{698D6DE4-A922-4E14-B48D-BACD8DCC3D6A}" destId="{A34A9BB2-76C1-4652-938F-D8DDBB8ED6BB}" srcOrd="0" destOrd="0" presId="urn:microsoft.com/office/officeart/2018/5/layout/IconCircleLabelList"/>
    <dgm:cxn modelId="{6FDE9B2E-2F5A-4360-B33B-C4E6B13CDE20}" type="presParOf" srcId="{698D6DE4-A922-4E14-B48D-BACD8DCC3D6A}" destId="{A8A6A96A-566C-4A7C-8BE8-C13626E4C2D8}" srcOrd="1" destOrd="0" presId="urn:microsoft.com/office/officeart/2018/5/layout/IconCircleLabelList"/>
    <dgm:cxn modelId="{8C83659D-7AB8-49E9-AAFF-ADF3E551C837}" type="presParOf" srcId="{698D6DE4-A922-4E14-B48D-BACD8DCC3D6A}" destId="{2D8AFB51-ADC2-4D6C-B92F-BE56CFFE7D11}" srcOrd="2" destOrd="0" presId="urn:microsoft.com/office/officeart/2018/5/layout/IconCircleLabelList"/>
    <dgm:cxn modelId="{2A84E2C0-EE91-4B97-9FC7-F8189BCBBD1D}" type="presParOf" srcId="{698D6DE4-A922-4E14-B48D-BACD8DCC3D6A}" destId="{3C352C90-D198-456C-BDC6-5160EDB76171}" srcOrd="3" destOrd="0" presId="urn:microsoft.com/office/officeart/2018/5/layout/IconCircleLabelList"/>
    <dgm:cxn modelId="{02AA1B45-81E2-4405-9ED4-A1F1E880259C}" type="presParOf" srcId="{DC7EACBE-EC58-4E2C-A2B1-6BBFAFCBBD23}" destId="{7EF30F5C-0C0F-4720-BAA5-E6252669E1CA}" srcOrd="1" destOrd="0" presId="urn:microsoft.com/office/officeart/2018/5/layout/IconCircleLabelList"/>
    <dgm:cxn modelId="{BC647ABE-B086-4028-969C-E45B6FD1CD1F}" type="presParOf" srcId="{DC7EACBE-EC58-4E2C-A2B1-6BBFAFCBBD23}" destId="{ED852429-7DEE-4337-8034-2939942614C2}" srcOrd="2" destOrd="0" presId="urn:microsoft.com/office/officeart/2018/5/layout/IconCircleLabelList"/>
    <dgm:cxn modelId="{A1D602BA-E1E5-4F99-9F1D-E7A851915568}" type="presParOf" srcId="{ED852429-7DEE-4337-8034-2939942614C2}" destId="{4402A5BD-7B3D-4D76-B8BA-48626CBA2057}" srcOrd="0" destOrd="0" presId="urn:microsoft.com/office/officeart/2018/5/layout/IconCircleLabelList"/>
    <dgm:cxn modelId="{71E7738E-ABE8-4150-9063-C2058B706F08}" type="presParOf" srcId="{ED852429-7DEE-4337-8034-2939942614C2}" destId="{DA61434A-9C74-4119-8F45-6D11FB33E2A0}" srcOrd="1" destOrd="0" presId="urn:microsoft.com/office/officeart/2018/5/layout/IconCircleLabelList"/>
    <dgm:cxn modelId="{3FBCA9EA-E70B-4ABD-8FD2-19DCD3454BF1}" type="presParOf" srcId="{ED852429-7DEE-4337-8034-2939942614C2}" destId="{3C431A5C-4B35-4282-B286-32B5CFBA154A}" srcOrd="2" destOrd="0" presId="urn:microsoft.com/office/officeart/2018/5/layout/IconCircleLabelList"/>
    <dgm:cxn modelId="{F9183E03-E458-4B5A-8017-3310F56A7CB1}" type="presParOf" srcId="{ED852429-7DEE-4337-8034-2939942614C2}" destId="{8A0885DA-3DC3-441D-BB2C-AB837F19B1B2}" srcOrd="3" destOrd="0" presId="urn:microsoft.com/office/officeart/2018/5/layout/IconCircleLabelList"/>
    <dgm:cxn modelId="{2814C311-4CD7-489A-B468-E906D6310EF3}" type="presParOf" srcId="{DC7EACBE-EC58-4E2C-A2B1-6BBFAFCBBD23}" destId="{84E897F8-76C0-4769-8AD5-D2E6C074DD25}" srcOrd="3" destOrd="0" presId="urn:microsoft.com/office/officeart/2018/5/layout/IconCircleLabelList"/>
    <dgm:cxn modelId="{A1F7C24B-7F2D-4120-A2A0-5F55AD92C6CE}" type="presParOf" srcId="{DC7EACBE-EC58-4E2C-A2B1-6BBFAFCBBD23}" destId="{85715CCF-3BEE-4510-81D8-F199EE22783E}" srcOrd="4" destOrd="0" presId="urn:microsoft.com/office/officeart/2018/5/layout/IconCircleLabelList"/>
    <dgm:cxn modelId="{B0ADE96F-A0CA-422A-BE9D-18E1F555B5D3}" type="presParOf" srcId="{85715CCF-3BEE-4510-81D8-F199EE22783E}" destId="{FF666D34-680A-46D9-97DE-E2FDFA00C965}" srcOrd="0" destOrd="0" presId="urn:microsoft.com/office/officeart/2018/5/layout/IconCircleLabelList"/>
    <dgm:cxn modelId="{8FB6B997-2864-4A74-89E0-2590F41FB594}" type="presParOf" srcId="{85715CCF-3BEE-4510-81D8-F199EE22783E}" destId="{97E272BD-3C00-4BF3-B85E-7856849C1026}" srcOrd="1" destOrd="0" presId="urn:microsoft.com/office/officeart/2018/5/layout/IconCircleLabelList"/>
    <dgm:cxn modelId="{12657ACB-3924-4E36-B15E-B6F6B4DDCD27}" type="presParOf" srcId="{85715CCF-3BEE-4510-81D8-F199EE22783E}" destId="{6CFC913C-249E-4B9E-9B34-77AB8D2C7DE7}" srcOrd="2" destOrd="0" presId="urn:microsoft.com/office/officeart/2018/5/layout/IconCircleLabelList"/>
    <dgm:cxn modelId="{4E2B1730-1500-4019-95C8-A70256664963}" type="presParOf" srcId="{85715CCF-3BEE-4510-81D8-F199EE22783E}" destId="{CF956847-33D6-43F4-BEEF-43788066A258}"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CB9DC9C-A7A9-4124-B1C4-0DCD741EE94A}" type="doc">
      <dgm:prSet loTypeId="urn:microsoft.com/office/officeart/2018/5/layout/IconLeafLabelList" loCatId="icon" qsTypeId="urn:microsoft.com/office/officeart/2005/8/quickstyle/simple1" qsCatId="simple" csTypeId="urn:microsoft.com/office/officeart/2018/5/colors/Iconchunking_neutralicon_accent5_2" csCatId="accent5" phldr="1"/>
      <dgm:spPr/>
    </dgm:pt>
    <dgm:pt modelId="{6CB85357-7564-4FD8-9F20-84C13F5BBD5C}">
      <dgm:prSet phldrT="[Text]"/>
      <dgm:spPr/>
      <dgm:t>
        <a:bodyPr/>
        <a:lstStyle/>
        <a:p>
          <a:pPr>
            <a:lnSpc>
              <a:spcPct val="100000"/>
            </a:lnSpc>
            <a:defRPr cap="all"/>
          </a:pPr>
          <a:r>
            <a:rPr lang="en-US" dirty="0"/>
            <a:t>Submit</a:t>
          </a:r>
        </a:p>
        <a:p>
          <a:pPr>
            <a:lnSpc>
              <a:spcPct val="100000"/>
            </a:lnSpc>
            <a:defRPr cap="all"/>
          </a:pPr>
          <a:r>
            <a:rPr lang="en-US" dirty="0"/>
            <a:t>Topic info</a:t>
          </a:r>
        </a:p>
        <a:p>
          <a:pPr>
            <a:lnSpc>
              <a:spcPct val="100000"/>
            </a:lnSpc>
            <a:defRPr cap="all"/>
          </a:pPr>
          <a:r>
            <a:rPr lang="en-US" dirty="0"/>
            <a:t>CV</a:t>
          </a:r>
        </a:p>
        <a:p>
          <a:pPr>
            <a:lnSpc>
              <a:spcPct val="100000"/>
            </a:lnSpc>
            <a:defRPr cap="all"/>
          </a:pPr>
          <a:r>
            <a:rPr lang="en-US" dirty="0"/>
            <a:t>Financial Disclosure</a:t>
          </a:r>
        </a:p>
      </dgm:t>
    </dgm:pt>
    <dgm:pt modelId="{09DE46BE-46D9-4787-97D9-7E7A95180C45}" type="parTrans" cxnId="{76AAAE43-A7A6-4B2D-83BA-A5AAFAF5B0B9}">
      <dgm:prSet/>
      <dgm:spPr/>
      <dgm:t>
        <a:bodyPr/>
        <a:lstStyle/>
        <a:p>
          <a:endParaRPr lang="en-US"/>
        </a:p>
      </dgm:t>
    </dgm:pt>
    <dgm:pt modelId="{C2EB6AD7-B297-4D78-B9F4-8D9112E3C525}" type="sibTrans" cxnId="{76AAAE43-A7A6-4B2D-83BA-A5AAFAF5B0B9}">
      <dgm:prSet/>
      <dgm:spPr/>
      <dgm:t>
        <a:bodyPr/>
        <a:lstStyle/>
        <a:p>
          <a:endParaRPr lang="en-US"/>
        </a:p>
      </dgm:t>
    </dgm:pt>
    <dgm:pt modelId="{FC2E5369-6BAA-438E-96BA-496F2CD3E08E}">
      <dgm:prSet phldrT="[Text]"/>
      <dgm:spPr/>
      <dgm:t>
        <a:bodyPr/>
        <a:lstStyle/>
        <a:p>
          <a:pPr>
            <a:lnSpc>
              <a:spcPct val="100000"/>
            </a:lnSpc>
            <a:defRPr cap="all"/>
          </a:pPr>
          <a:r>
            <a:rPr lang="en-US" dirty="0"/>
            <a:t>Power point presentation of speakers</a:t>
          </a:r>
        </a:p>
      </dgm:t>
    </dgm:pt>
    <dgm:pt modelId="{5BBD8A32-1A3F-4C8C-A6B8-9FF1FCDA795B}" type="parTrans" cxnId="{B862FC65-F2B7-42EA-B757-A00BD51EB424}">
      <dgm:prSet/>
      <dgm:spPr/>
      <dgm:t>
        <a:bodyPr/>
        <a:lstStyle/>
        <a:p>
          <a:endParaRPr lang="en-US"/>
        </a:p>
      </dgm:t>
    </dgm:pt>
    <dgm:pt modelId="{E05A1C1D-3A35-4872-A7C2-58AFD06930B0}" type="sibTrans" cxnId="{B862FC65-F2B7-42EA-B757-A00BD51EB424}">
      <dgm:prSet/>
      <dgm:spPr/>
      <dgm:t>
        <a:bodyPr/>
        <a:lstStyle/>
        <a:p>
          <a:endParaRPr lang="en-US"/>
        </a:p>
      </dgm:t>
    </dgm:pt>
    <dgm:pt modelId="{D18857EA-9831-4603-8669-C1D56269AF04}">
      <dgm:prSet phldrT="[Text]"/>
      <dgm:spPr/>
      <dgm:t>
        <a:bodyPr/>
        <a:lstStyle/>
        <a:p>
          <a:pPr>
            <a:lnSpc>
              <a:spcPct val="100000"/>
            </a:lnSpc>
            <a:defRPr cap="all"/>
          </a:pPr>
          <a:r>
            <a:rPr lang="en-US" dirty="0"/>
            <a:t>Make sure to COMPLETE PEER REVIEW</a:t>
          </a:r>
        </a:p>
      </dgm:t>
    </dgm:pt>
    <dgm:pt modelId="{079AA33D-69A4-4478-96F0-94CA777CCCEF}" type="parTrans" cxnId="{3FF18DF2-0546-4F17-87EF-3FE8F871FD89}">
      <dgm:prSet/>
      <dgm:spPr/>
      <dgm:t>
        <a:bodyPr/>
        <a:lstStyle/>
        <a:p>
          <a:endParaRPr lang="en-US"/>
        </a:p>
      </dgm:t>
    </dgm:pt>
    <dgm:pt modelId="{B42D467F-FEF1-4729-B522-B9D52C111384}" type="sibTrans" cxnId="{3FF18DF2-0546-4F17-87EF-3FE8F871FD89}">
      <dgm:prSet/>
      <dgm:spPr/>
      <dgm:t>
        <a:bodyPr/>
        <a:lstStyle/>
        <a:p>
          <a:endParaRPr lang="en-US"/>
        </a:p>
      </dgm:t>
    </dgm:pt>
    <dgm:pt modelId="{7A5721DC-39AE-4FD6-AAAB-DC5D73986559}">
      <dgm:prSet/>
      <dgm:spPr/>
      <dgm:t>
        <a:bodyPr/>
        <a:lstStyle/>
        <a:p>
          <a:pPr>
            <a:lnSpc>
              <a:spcPct val="100000"/>
            </a:lnSpc>
            <a:defRPr cap="all"/>
          </a:pPr>
          <a:r>
            <a:rPr lang="en-US" dirty="0"/>
            <a:t>Submit program agenda with speakers , panelists and moderator</a:t>
          </a:r>
        </a:p>
      </dgm:t>
    </dgm:pt>
    <dgm:pt modelId="{9BDB8AF4-3A39-45FB-A63F-70FD1542E3AF}" type="parTrans" cxnId="{1357E934-A605-4DBC-89A1-C5C1DCA4BE5D}">
      <dgm:prSet/>
      <dgm:spPr/>
      <dgm:t>
        <a:bodyPr/>
        <a:lstStyle/>
        <a:p>
          <a:endParaRPr lang="en-US"/>
        </a:p>
      </dgm:t>
    </dgm:pt>
    <dgm:pt modelId="{5ED69A46-8192-41EB-AC96-4157057BE891}" type="sibTrans" cxnId="{1357E934-A605-4DBC-89A1-C5C1DCA4BE5D}">
      <dgm:prSet/>
      <dgm:spPr/>
      <dgm:t>
        <a:bodyPr/>
        <a:lstStyle/>
        <a:p>
          <a:endParaRPr lang="en-US"/>
        </a:p>
      </dgm:t>
    </dgm:pt>
    <dgm:pt modelId="{52881C96-CD25-451A-99DE-3D48296F5693}" type="pres">
      <dgm:prSet presAssocID="{9CB9DC9C-A7A9-4124-B1C4-0DCD741EE94A}" presName="root" presStyleCnt="0">
        <dgm:presLayoutVars>
          <dgm:dir/>
          <dgm:resizeHandles val="exact"/>
        </dgm:presLayoutVars>
      </dgm:prSet>
      <dgm:spPr/>
    </dgm:pt>
    <dgm:pt modelId="{D6838DCD-D9AB-4144-AA3F-F220749AB83A}" type="pres">
      <dgm:prSet presAssocID="{7A5721DC-39AE-4FD6-AAAB-DC5D73986559}" presName="compNode" presStyleCnt="0"/>
      <dgm:spPr/>
    </dgm:pt>
    <dgm:pt modelId="{F12EF4F3-A97F-43A2-AD42-C817A5D40B0F}" type="pres">
      <dgm:prSet presAssocID="{7A5721DC-39AE-4FD6-AAAB-DC5D73986559}" presName="iconBgRect" presStyleLbl="bgShp" presStyleIdx="0" presStyleCnt="4"/>
      <dgm:spPr>
        <a:prstGeom prst="round2DiagRect">
          <a:avLst>
            <a:gd name="adj1" fmla="val 29727"/>
            <a:gd name="adj2" fmla="val 0"/>
          </a:avLst>
        </a:prstGeom>
        <a:solidFill>
          <a:schemeClr val="accent2">
            <a:lumMod val="60000"/>
            <a:lumOff val="40000"/>
          </a:schemeClr>
        </a:solidFill>
      </dgm:spPr>
    </dgm:pt>
    <dgm:pt modelId="{9B44304A-5DD3-4266-B4E7-95D43BD2F429}" type="pres">
      <dgm:prSet presAssocID="{7A5721DC-39AE-4FD6-AAAB-DC5D73986559}" presName="iconRect" presStyleLbl="node1" presStyleIdx="0" presStyleCnt="4"/>
      <dgm:spPr>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solidFill>
            <a:schemeClr val="dk1">
              <a:shade val="50000"/>
            </a:schemeClr>
          </a:solidFill>
        </a:ln>
      </dgm:spPr>
    </dgm:pt>
    <dgm:pt modelId="{44D457CA-65BB-4AEB-87A5-C9802033C0F4}" type="pres">
      <dgm:prSet presAssocID="{7A5721DC-39AE-4FD6-AAAB-DC5D73986559}" presName="spaceRect" presStyleCnt="0"/>
      <dgm:spPr/>
    </dgm:pt>
    <dgm:pt modelId="{1EDD3600-4CBB-4AF9-ADBC-BE211C0747CF}" type="pres">
      <dgm:prSet presAssocID="{7A5721DC-39AE-4FD6-AAAB-DC5D73986559}" presName="textRect" presStyleLbl="revTx" presStyleIdx="0" presStyleCnt="4">
        <dgm:presLayoutVars>
          <dgm:chMax val="1"/>
          <dgm:chPref val="1"/>
        </dgm:presLayoutVars>
      </dgm:prSet>
      <dgm:spPr/>
    </dgm:pt>
    <dgm:pt modelId="{FCCCF9E1-C5F2-4C22-A7B1-5BA4C74365F6}" type="pres">
      <dgm:prSet presAssocID="{5ED69A46-8192-41EB-AC96-4157057BE891}" presName="sibTrans" presStyleCnt="0"/>
      <dgm:spPr/>
    </dgm:pt>
    <dgm:pt modelId="{2E6893F8-5F46-4D0F-A3BF-17D3BFF8F19A}" type="pres">
      <dgm:prSet presAssocID="{6CB85357-7564-4FD8-9F20-84C13F5BBD5C}" presName="compNode" presStyleCnt="0"/>
      <dgm:spPr/>
    </dgm:pt>
    <dgm:pt modelId="{9A0EB148-6760-497B-90D3-A31FCE23B0D1}" type="pres">
      <dgm:prSet presAssocID="{6CB85357-7564-4FD8-9F20-84C13F5BBD5C}" presName="iconBgRect" presStyleLbl="bgShp" presStyleIdx="1" presStyleCnt="4"/>
      <dgm:spPr>
        <a:prstGeom prst="round2DiagRect">
          <a:avLst>
            <a:gd name="adj1" fmla="val 29727"/>
            <a:gd name="adj2" fmla="val 0"/>
          </a:avLst>
        </a:prstGeom>
        <a:solidFill>
          <a:schemeClr val="accent2">
            <a:lumMod val="60000"/>
            <a:lumOff val="40000"/>
          </a:schemeClr>
        </a:solidFill>
      </dgm:spPr>
    </dgm:pt>
    <dgm:pt modelId="{58A8EF00-5B96-447A-8509-BEB2A10B36F0}" type="pres">
      <dgm:prSet presAssocID="{6CB85357-7564-4FD8-9F20-84C13F5BBD5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solidFill>
            <a:schemeClr val="dk1">
              <a:shade val="50000"/>
            </a:schemeClr>
          </a:solidFill>
        </a:ln>
      </dgm:spPr>
      <dgm:extLst>
        <a:ext uri="{E40237B7-FDA0-4F09-8148-C483321AD2D9}">
          <dgm14:cNvPr xmlns:dgm14="http://schemas.microsoft.com/office/drawing/2010/diagram" id="0" name="" descr="List"/>
        </a:ext>
      </dgm:extLst>
    </dgm:pt>
    <dgm:pt modelId="{764A3C15-7721-4404-B164-DF2D3F9EF8A4}" type="pres">
      <dgm:prSet presAssocID="{6CB85357-7564-4FD8-9F20-84C13F5BBD5C}" presName="spaceRect" presStyleCnt="0"/>
      <dgm:spPr/>
    </dgm:pt>
    <dgm:pt modelId="{06849D4B-0206-49DB-9ABB-6D850FC7B556}" type="pres">
      <dgm:prSet presAssocID="{6CB85357-7564-4FD8-9F20-84C13F5BBD5C}" presName="textRect" presStyleLbl="revTx" presStyleIdx="1" presStyleCnt="4">
        <dgm:presLayoutVars>
          <dgm:chMax val="1"/>
          <dgm:chPref val="1"/>
        </dgm:presLayoutVars>
      </dgm:prSet>
      <dgm:spPr/>
    </dgm:pt>
    <dgm:pt modelId="{41947D66-A3AC-45D6-8740-73C8F7B835A0}" type="pres">
      <dgm:prSet presAssocID="{C2EB6AD7-B297-4D78-B9F4-8D9112E3C525}" presName="sibTrans" presStyleCnt="0"/>
      <dgm:spPr/>
    </dgm:pt>
    <dgm:pt modelId="{1500F87E-E15A-488D-A5B3-CE65046263B7}" type="pres">
      <dgm:prSet presAssocID="{FC2E5369-6BAA-438E-96BA-496F2CD3E08E}" presName="compNode" presStyleCnt="0"/>
      <dgm:spPr/>
    </dgm:pt>
    <dgm:pt modelId="{8D3EC0E0-9616-4C62-8DA8-5140B97E62E7}" type="pres">
      <dgm:prSet presAssocID="{FC2E5369-6BAA-438E-96BA-496F2CD3E08E}" presName="iconBgRect" presStyleLbl="bgShp" presStyleIdx="2" presStyleCnt="4"/>
      <dgm:spPr>
        <a:prstGeom prst="round2DiagRect">
          <a:avLst>
            <a:gd name="adj1" fmla="val 29727"/>
            <a:gd name="adj2" fmla="val 0"/>
          </a:avLst>
        </a:prstGeom>
        <a:solidFill>
          <a:schemeClr val="accent2">
            <a:lumMod val="40000"/>
            <a:lumOff val="60000"/>
          </a:schemeClr>
        </a:solidFill>
      </dgm:spPr>
    </dgm:pt>
    <dgm:pt modelId="{31053CA5-14BD-43B3-93A6-76FC06C214DE}" type="pres">
      <dgm:prSet presAssocID="{FC2E5369-6BAA-438E-96BA-496F2CD3E08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solidFill>
            <a:schemeClr val="dk1">
              <a:shade val="50000"/>
            </a:schemeClr>
          </a:solidFill>
        </a:ln>
      </dgm:spPr>
    </dgm:pt>
    <dgm:pt modelId="{F6DB033A-4130-43E0-861A-5AAC8F4605D4}" type="pres">
      <dgm:prSet presAssocID="{FC2E5369-6BAA-438E-96BA-496F2CD3E08E}" presName="spaceRect" presStyleCnt="0"/>
      <dgm:spPr/>
    </dgm:pt>
    <dgm:pt modelId="{7458982C-3603-4547-8481-83E291AD66DB}" type="pres">
      <dgm:prSet presAssocID="{FC2E5369-6BAA-438E-96BA-496F2CD3E08E}" presName="textRect" presStyleLbl="revTx" presStyleIdx="2" presStyleCnt="4">
        <dgm:presLayoutVars>
          <dgm:chMax val="1"/>
          <dgm:chPref val="1"/>
        </dgm:presLayoutVars>
      </dgm:prSet>
      <dgm:spPr/>
    </dgm:pt>
    <dgm:pt modelId="{65B61395-1C61-4D76-B40F-A1113C6E4417}" type="pres">
      <dgm:prSet presAssocID="{E05A1C1D-3A35-4872-A7C2-58AFD06930B0}" presName="sibTrans" presStyleCnt="0"/>
      <dgm:spPr/>
    </dgm:pt>
    <dgm:pt modelId="{F4060BF7-305B-42D6-819B-701C09B3BB4E}" type="pres">
      <dgm:prSet presAssocID="{D18857EA-9831-4603-8669-C1D56269AF04}" presName="compNode" presStyleCnt="0"/>
      <dgm:spPr/>
    </dgm:pt>
    <dgm:pt modelId="{F25895A9-CF60-46D6-9232-EBA58165AD87}" type="pres">
      <dgm:prSet presAssocID="{D18857EA-9831-4603-8669-C1D56269AF04}" presName="iconBgRect" presStyleLbl="bgShp" presStyleIdx="3" presStyleCnt="4"/>
      <dgm:spPr>
        <a:prstGeom prst="round2DiagRect">
          <a:avLst>
            <a:gd name="adj1" fmla="val 29727"/>
            <a:gd name="adj2" fmla="val 0"/>
          </a:avLst>
        </a:prstGeom>
        <a:solidFill>
          <a:schemeClr val="accent2">
            <a:lumMod val="40000"/>
            <a:lumOff val="60000"/>
          </a:schemeClr>
        </a:solidFill>
      </dgm:spPr>
    </dgm:pt>
    <dgm:pt modelId="{F49409BD-4F50-4452-A853-7474371F4D89}" type="pres">
      <dgm:prSet presAssocID="{D18857EA-9831-4603-8669-C1D56269AF04}"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solidFill>
            <a:schemeClr val="dk1">
              <a:shade val="50000"/>
            </a:schemeClr>
          </a:solidFill>
        </a:ln>
      </dgm:spPr>
    </dgm:pt>
    <dgm:pt modelId="{D7C4FCFF-DC50-4012-B12A-7F77733FAD36}" type="pres">
      <dgm:prSet presAssocID="{D18857EA-9831-4603-8669-C1D56269AF04}" presName="spaceRect" presStyleCnt="0"/>
      <dgm:spPr/>
    </dgm:pt>
    <dgm:pt modelId="{870DA4E2-F80A-43DE-AD5A-366F622BA6EA}" type="pres">
      <dgm:prSet presAssocID="{D18857EA-9831-4603-8669-C1D56269AF04}" presName="textRect" presStyleLbl="revTx" presStyleIdx="3" presStyleCnt="4">
        <dgm:presLayoutVars>
          <dgm:chMax val="1"/>
          <dgm:chPref val="1"/>
        </dgm:presLayoutVars>
      </dgm:prSet>
      <dgm:spPr/>
    </dgm:pt>
  </dgm:ptLst>
  <dgm:cxnLst>
    <dgm:cxn modelId="{012B3E05-5832-47FB-A539-EE25ADFDAD23}" type="presOf" srcId="{D18857EA-9831-4603-8669-C1D56269AF04}" destId="{870DA4E2-F80A-43DE-AD5A-366F622BA6EA}" srcOrd="0" destOrd="0" presId="urn:microsoft.com/office/officeart/2018/5/layout/IconLeafLabelList"/>
    <dgm:cxn modelId="{0A3B7725-B727-43C9-8DB5-5C058E5303FE}" type="presOf" srcId="{7A5721DC-39AE-4FD6-AAAB-DC5D73986559}" destId="{1EDD3600-4CBB-4AF9-ADBC-BE211C0747CF}" srcOrd="0" destOrd="0" presId="urn:microsoft.com/office/officeart/2018/5/layout/IconLeafLabelList"/>
    <dgm:cxn modelId="{A33A7429-3DFB-496D-A69A-02BFAA4BEEFE}" type="presOf" srcId="{FC2E5369-6BAA-438E-96BA-496F2CD3E08E}" destId="{7458982C-3603-4547-8481-83E291AD66DB}" srcOrd="0" destOrd="0" presId="urn:microsoft.com/office/officeart/2018/5/layout/IconLeafLabelList"/>
    <dgm:cxn modelId="{1357E934-A605-4DBC-89A1-C5C1DCA4BE5D}" srcId="{9CB9DC9C-A7A9-4124-B1C4-0DCD741EE94A}" destId="{7A5721DC-39AE-4FD6-AAAB-DC5D73986559}" srcOrd="0" destOrd="0" parTransId="{9BDB8AF4-3A39-45FB-A63F-70FD1542E3AF}" sibTransId="{5ED69A46-8192-41EB-AC96-4157057BE891}"/>
    <dgm:cxn modelId="{76AAAE43-A7A6-4B2D-83BA-A5AAFAF5B0B9}" srcId="{9CB9DC9C-A7A9-4124-B1C4-0DCD741EE94A}" destId="{6CB85357-7564-4FD8-9F20-84C13F5BBD5C}" srcOrd="1" destOrd="0" parTransId="{09DE46BE-46D9-4787-97D9-7E7A95180C45}" sibTransId="{C2EB6AD7-B297-4D78-B9F4-8D9112E3C525}"/>
    <dgm:cxn modelId="{B862FC65-F2B7-42EA-B757-A00BD51EB424}" srcId="{9CB9DC9C-A7A9-4124-B1C4-0DCD741EE94A}" destId="{FC2E5369-6BAA-438E-96BA-496F2CD3E08E}" srcOrd="2" destOrd="0" parTransId="{5BBD8A32-1A3F-4C8C-A6B8-9FF1FCDA795B}" sibTransId="{E05A1C1D-3A35-4872-A7C2-58AFD06930B0}"/>
    <dgm:cxn modelId="{4EB91893-D80F-4182-B9D8-F909FD396995}" type="presOf" srcId="{6CB85357-7564-4FD8-9F20-84C13F5BBD5C}" destId="{06849D4B-0206-49DB-9ABB-6D850FC7B556}" srcOrd="0" destOrd="0" presId="urn:microsoft.com/office/officeart/2018/5/layout/IconLeafLabelList"/>
    <dgm:cxn modelId="{F7C88EB8-C826-45CE-94C7-689FEE7EF8F5}" type="presOf" srcId="{9CB9DC9C-A7A9-4124-B1C4-0DCD741EE94A}" destId="{52881C96-CD25-451A-99DE-3D48296F5693}" srcOrd="0" destOrd="0" presId="urn:microsoft.com/office/officeart/2018/5/layout/IconLeafLabelList"/>
    <dgm:cxn modelId="{3FF18DF2-0546-4F17-87EF-3FE8F871FD89}" srcId="{9CB9DC9C-A7A9-4124-B1C4-0DCD741EE94A}" destId="{D18857EA-9831-4603-8669-C1D56269AF04}" srcOrd="3" destOrd="0" parTransId="{079AA33D-69A4-4478-96F0-94CA777CCCEF}" sibTransId="{B42D467F-FEF1-4729-B522-B9D52C111384}"/>
    <dgm:cxn modelId="{9F968D8A-B56D-4AD3-8590-04BCFDEEEA67}" type="presParOf" srcId="{52881C96-CD25-451A-99DE-3D48296F5693}" destId="{D6838DCD-D9AB-4144-AA3F-F220749AB83A}" srcOrd="0" destOrd="0" presId="urn:microsoft.com/office/officeart/2018/5/layout/IconLeafLabelList"/>
    <dgm:cxn modelId="{A8E0A685-CC9A-4523-86BD-D090C09CC7A7}" type="presParOf" srcId="{D6838DCD-D9AB-4144-AA3F-F220749AB83A}" destId="{F12EF4F3-A97F-43A2-AD42-C817A5D40B0F}" srcOrd="0" destOrd="0" presId="urn:microsoft.com/office/officeart/2018/5/layout/IconLeafLabelList"/>
    <dgm:cxn modelId="{8197415F-9401-4667-9531-DF76355E34DA}" type="presParOf" srcId="{D6838DCD-D9AB-4144-AA3F-F220749AB83A}" destId="{9B44304A-5DD3-4266-B4E7-95D43BD2F429}" srcOrd="1" destOrd="0" presId="urn:microsoft.com/office/officeart/2018/5/layout/IconLeafLabelList"/>
    <dgm:cxn modelId="{BFD9AD18-D3BA-42D5-B477-A172406F6E8B}" type="presParOf" srcId="{D6838DCD-D9AB-4144-AA3F-F220749AB83A}" destId="{44D457CA-65BB-4AEB-87A5-C9802033C0F4}" srcOrd="2" destOrd="0" presId="urn:microsoft.com/office/officeart/2018/5/layout/IconLeafLabelList"/>
    <dgm:cxn modelId="{5BF69125-43A5-40E2-9B8F-51219CBC7277}" type="presParOf" srcId="{D6838DCD-D9AB-4144-AA3F-F220749AB83A}" destId="{1EDD3600-4CBB-4AF9-ADBC-BE211C0747CF}" srcOrd="3" destOrd="0" presId="urn:microsoft.com/office/officeart/2018/5/layout/IconLeafLabelList"/>
    <dgm:cxn modelId="{9BE76393-2C67-46E2-9F87-253A9081E39E}" type="presParOf" srcId="{52881C96-CD25-451A-99DE-3D48296F5693}" destId="{FCCCF9E1-C5F2-4C22-A7B1-5BA4C74365F6}" srcOrd="1" destOrd="0" presId="urn:microsoft.com/office/officeart/2018/5/layout/IconLeafLabelList"/>
    <dgm:cxn modelId="{6C52A1EC-C289-404C-A18D-E3C7700A2AFE}" type="presParOf" srcId="{52881C96-CD25-451A-99DE-3D48296F5693}" destId="{2E6893F8-5F46-4D0F-A3BF-17D3BFF8F19A}" srcOrd="2" destOrd="0" presId="urn:microsoft.com/office/officeart/2018/5/layout/IconLeafLabelList"/>
    <dgm:cxn modelId="{A0AE61D4-3F88-4352-81EC-FB818570ACA1}" type="presParOf" srcId="{2E6893F8-5F46-4D0F-A3BF-17D3BFF8F19A}" destId="{9A0EB148-6760-497B-90D3-A31FCE23B0D1}" srcOrd="0" destOrd="0" presId="urn:microsoft.com/office/officeart/2018/5/layout/IconLeafLabelList"/>
    <dgm:cxn modelId="{DA6D3879-2289-4ABC-8123-5E6B99B224E0}" type="presParOf" srcId="{2E6893F8-5F46-4D0F-A3BF-17D3BFF8F19A}" destId="{58A8EF00-5B96-447A-8509-BEB2A10B36F0}" srcOrd="1" destOrd="0" presId="urn:microsoft.com/office/officeart/2018/5/layout/IconLeafLabelList"/>
    <dgm:cxn modelId="{F66D0297-2BB8-4C31-8AA4-CA1A4866AAFF}" type="presParOf" srcId="{2E6893F8-5F46-4D0F-A3BF-17D3BFF8F19A}" destId="{764A3C15-7721-4404-B164-DF2D3F9EF8A4}" srcOrd="2" destOrd="0" presId="urn:microsoft.com/office/officeart/2018/5/layout/IconLeafLabelList"/>
    <dgm:cxn modelId="{0321DC2D-E03C-4C4A-9C54-7B2BB4A371E5}" type="presParOf" srcId="{2E6893F8-5F46-4D0F-A3BF-17D3BFF8F19A}" destId="{06849D4B-0206-49DB-9ABB-6D850FC7B556}" srcOrd="3" destOrd="0" presId="urn:microsoft.com/office/officeart/2018/5/layout/IconLeafLabelList"/>
    <dgm:cxn modelId="{575A2B9D-0625-4A9C-8CE8-3D7DD0E1B4CF}" type="presParOf" srcId="{52881C96-CD25-451A-99DE-3D48296F5693}" destId="{41947D66-A3AC-45D6-8740-73C8F7B835A0}" srcOrd="3" destOrd="0" presId="urn:microsoft.com/office/officeart/2018/5/layout/IconLeafLabelList"/>
    <dgm:cxn modelId="{4B3D3E47-FA65-4F2B-85BA-D045E22D33BB}" type="presParOf" srcId="{52881C96-CD25-451A-99DE-3D48296F5693}" destId="{1500F87E-E15A-488D-A5B3-CE65046263B7}" srcOrd="4" destOrd="0" presId="urn:microsoft.com/office/officeart/2018/5/layout/IconLeafLabelList"/>
    <dgm:cxn modelId="{23D2CCF6-2753-4028-86D1-9B7CDC39D63F}" type="presParOf" srcId="{1500F87E-E15A-488D-A5B3-CE65046263B7}" destId="{8D3EC0E0-9616-4C62-8DA8-5140B97E62E7}" srcOrd="0" destOrd="0" presId="urn:microsoft.com/office/officeart/2018/5/layout/IconLeafLabelList"/>
    <dgm:cxn modelId="{9B25E86E-91C5-409A-84DC-695C60E0416D}" type="presParOf" srcId="{1500F87E-E15A-488D-A5B3-CE65046263B7}" destId="{31053CA5-14BD-43B3-93A6-76FC06C214DE}" srcOrd="1" destOrd="0" presId="urn:microsoft.com/office/officeart/2018/5/layout/IconLeafLabelList"/>
    <dgm:cxn modelId="{882664B5-AD02-413D-9E9D-1B9A21CCA795}" type="presParOf" srcId="{1500F87E-E15A-488D-A5B3-CE65046263B7}" destId="{F6DB033A-4130-43E0-861A-5AAC8F4605D4}" srcOrd="2" destOrd="0" presId="urn:microsoft.com/office/officeart/2018/5/layout/IconLeafLabelList"/>
    <dgm:cxn modelId="{C79F835F-79C0-43E7-9ED5-3EDB0E983EB7}" type="presParOf" srcId="{1500F87E-E15A-488D-A5B3-CE65046263B7}" destId="{7458982C-3603-4547-8481-83E291AD66DB}" srcOrd="3" destOrd="0" presId="urn:microsoft.com/office/officeart/2018/5/layout/IconLeafLabelList"/>
    <dgm:cxn modelId="{18C6AB4F-A3FD-400C-AB2A-5D8FDF001216}" type="presParOf" srcId="{52881C96-CD25-451A-99DE-3D48296F5693}" destId="{65B61395-1C61-4D76-B40F-A1113C6E4417}" srcOrd="5" destOrd="0" presId="urn:microsoft.com/office/officeart/2018/5/layout/IconLeafLabelList"/>
    <dgm:cxn modelId="{652CA58D-D7B9-4AEA-BFEB-36DD42733D31}" type="presParOf" srcId="{52881C96-CD25-451A-99DE-3D48296F5693}" destId="{F4060BF7-305B-42D6-819B-701C09B3BB4E}" srcOrd="6" destOrd="0" presId="urn:microsoft.com/office/officeart/2018/5/layout/IconLeafLabelList"/>
    <dgm:cxn modelId="{0AAF5043-42BB-49F6-A83C-E9FB0D587B12}" type="presParOf" srcId="{F4060BF7-305B-42D6-819B-701C09B3BB4E}" destId="{F25895A9-CF60-46D6-9232-EBA58165AD87}" srcOrd="0" destOrd="0" presId="urn:microsoft.com/office/officeart/2018/5/layout/IconLeafLabelList"/>
    <dgm:cxn modelId="{2C55DF2C-7B0D-4B6D-9587-8F12E85257B5}" type="presParOf" srcId="{F4060BF7-305B-42D6-819B-701C09B3BB4E}" destId="{F49409BD-4F50-4452-A853-7474371F4D89}" srcOrd="1" destOrd="0" presId="urn:microsoft.com/office/officeart/2018/5/layout/IconLeafLabelList"/>
    <dgm:cxn modelId="{DA13D5CD-4A57-4131-84BE-4F0AFA835622}" type="presParOf" srcId="{F4060BF7-305B-42D6-819B-701C09B3BB4E}" destId="{D7C4FCFF-DC50-4012-B12A-7F77733FAD36}" srcOrd="2" destOrd="0" presId="urn:microsoft.com/office/officeart/2018/5/layout/IconLeafLabelList"/>
    <dgm:cxn modelId="{503212D9-A082-4509-A27F-FC35E92379C9}" type="presParOf" srcId="{F4060BF7-305B-42D6-819B-701C09B3BB4E}" destId="{870DA4E2-F80A-43DE-AD5A-366F622BA6EA}" srcOrd="3" destOrd="0" presId="urn:microsoft.com/office/officeart/2018/5/layout/IconLeafLabelList"/>
  </dgm:cxnLst>
  <dgm:bg>
    <a:solidFill>
      <a:schemeClr val="accent2"/>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4A9BB2-76C1-4652-938F-D8DDBB8ED6BB}">
      <dsp:nvSpPr>
        <dsp:cNvPr id="0" name=""/>
        <dsp:cNvSpPr/>
      </dsp:nvSpPr>
      <dsp:spPr>
        <a:xfrm>
          <a:off x="718549" y="1373"/>
          <a:ext cx="1818562" cy="181856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A6A96A-566C-4A7C-8BE8-C13626E4C2D8}">
      <dsp:nvSpPr>
        <dsp:cNvPr id="0" name=""/>
        <dsp:cNvSpPr/>
      </dsp:nvSpPr>
      <dsp:spPr>
        <a:xfrm>
          <a:off x="1106112" y="388936"/>
          <a:ext cx="1043437" cy="10434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352C90-D198-456C-BDC6-5160EDB76171}">
      <dsp:nvSpPr>
        <dsp:cNvPr id="0" name=""/>
        <dsp:cNvSpPr/>
      </dsp:nvSpPr>
      <dsp:spPr>
        <a:xfrm>
          <a:off x="3438195" y="2179129"/>
          <a:ext cx="298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US" sz="1300" kern="1200" dirty="0"/>
            <a:t>CME </a:t>
          </a:r>
        </a:p>
        <a:p>
          <a:pPr marL="0" lvl="0" indent="0" algn="ctr" defTabSz="577850">
            <a:lnSpc>
              <a:spcPct val="100000"/>
            </a:lnSpc>
            <a:spcBef>
              <a:spcPct val="0"/>
            </a:spcBef>
            <a:spcAft>
              <a:spcPct val="35000"/>
            </a:spcAft>
            <a:buNone/>
            <a:defRPr cap="all"/>
          </a:pPr>
          <a:r>
            <a:rPr lang="en-US" sz="1300" kern="1200" dirty="0"/>
            <a:t>PROJECT</a:t>
          </a:r>
        </a:p>
        <a:p>
          <a:pPr marL="0" lvl="0" indent="0" algn="ctr" defTabSz="577850">
            <a:lnSpc>
              <a:spcPct val="100000"/>
            </a:lnSpc>
            <a:spcBef>
              <a:spcPct val="0"/>
            </a:spcBef>
            <a:spcAft>
              <a:spcPct val="35000"/>
            </a:spcAft>
            <a:buNone/>
            <a:defRPr cap="all"/>
          </a:pPr>
          <a:r>
            <a:rPr lang="en-US" sz="1300" kern="1200" dirty="0"/>
            <a:t>MANAGEMENT</a:t>
          </a:r>
        </a:p>
      </dsp:txBody>
      <dsp:txXfrm>
        <a:off x="3438195" y="2179129"/>
        <a:ext cx="2981250" cy="720000"/>
      </dsp:txXfrm>
    </dsp:sp>
    <dsp:sp modelId="{4402A5BD-7B3D-4D76-B8BA-48626CBA2057}">
      <dsp:nvSpPr>
        <dsp:cNvPr id="0" name=""/>
        <dsp:cNvSpPr/>
      </dsp:nvSpPr>
      <dsp:spPr>
        <a:xfrm>
          <a:off x="4221518" y="1373"/>
          <a:ext cx="1818562" cy="181856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61434A-9C74-4119-8F45-6D11FB33E2A0}">
      <dsp:nvSpPr>
        <dsp:cNvPr id="0" name=""/>
        <dsp:cNvSpPr/>
      </dsp:nvSpPr>
      <dsp:spPr>
        <a:xfrm>
          <a:off x="4609081" y="451438"/>
          <a:ext cx="1043437" cy="10434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A0885DA-3DC3-441D-BB2C-AB837F19B1B2}">
      <dsp:nvSpPr>
        <dsp:cNvPr id="0" name=""/>
        <dsp:cNvSpPr/>
      </dsp:nvSpPr>
      <dsp:spPr>
        <a:xfrm>
          <a:off x="7831335" y="2140861"/>
          <a:ext cx="1418061"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US" sz="1300" kern="1200" dirty="0"/>
            <a:t>SPEAKER SITE</a:t>
          </a:r>
        </a:p>
        <a:p>
          <a:pPr marL="0" lvl="0" indent="0" algn="ctr" defTabSz="577850">
            <a:lnSpc>
              <a:spcPct val="100000"/>
            </a:lnSpc>
            <a:spcBef>
              <a:spcPct val="0"/>
            </a:spcBef>
            <a:spcAft>
              <a:spcPct val="35000"/>
            </a:spcAft>
            <a:buNone/>
            <a:defRPr cap="all"/>
          </a:pPr>
          <a:r>
            <a:rPr lang="en-US" sz="1300" kern="1200" dirty="0"/>
            <a:t>MANAGEMENT</a:t>
          </a:r>
        </a:p>
      </dsp:txBody>
      <dsp:txXfrm>
        <a:off x="7831335" y="2140861"/>
        <a:ext cx="1418061" cy="720000"/>
      </dsp:txXfrm>
    </dsp:sp>
    <dsp:sp modelId="{FF666D34-680A-46D9-97DE-E2FDFA00C965}">
      <dsp:nvSpPr>
        <dsp:cNvPr id="0" name=""/>
        <dsp:cNvSpPr/>
      </dsp:nvSpPr>
      <dsp:spPr>
        <a:xfrm>
          <a:off x="7636323" y="83354"/>
          <a:ext cx="1818562" cy="181856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E272BD-3C00-4BF3-B85E-7856849C1026}">
      <dsp:nvSpPr>
        <dsp:cNvPr id="0" name=""/>
        <dsp:cNvSpPr/>
      </dsp:nvSpPr>
      <dsp:spPr>
        <a:xfrm>
          <a:off x="8074663" y="410921"/>
          <a:ext cx="1043437" cy="104343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F956847-33D6-43F4-BEEF-43788066A258}">
      <dsp:nvSpPr>
        <dsp:cNvPr id="0" name=""/>
        <dsp:cNvSpPr/>
      </dsp:nvSpPr>
      <dsp:spPr>
        <a:xfrm>
          <a:off x="968840" y="2212638"/>
          <a:ext cx="108347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defRPr cap="all"/>
          </a:pPr>
          <a:r>
            <a:rPr lang="en-US" sz="1300" kern="1200" dirty="0"/>
            <a:t>CME PLANING</a:t>
          </a:r>
        </a:p>
        <a:p>
          <a:pPr marL="0" lvl="0" indent="0" algn="ctr" defTabSz="577850">
            <a:lnSpc>
              <a:spcPct val="100000"/>
            </a:lnSpc>
            <a:spcBef>
              <a:spcPct val="0"/>
            </a:spcBef>
            <a:spcAft>
              <a:spcPct val="35000"/>
            </a:spcAft>
            <a:buNone/>
            <a:defRPr cap="all"/>
          </a:pPr>
          <a:r>
            <a:rPr lang="en-US" sz="1300" kern="1200" dirty="0"/>
            <a:t>COMMITTEE</a:t>
          </a:r>
        </a:p>
      </dsp:txBody>
      <dsp:txXfrm>
        <a:off x="968840" y="2212638"/>
        <a:ext cx="1083475"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2EF4F3-A97F-43A2-AD42-C817A5D40B0F}">
      <dsp:nvSpPr>
        <dsp:cNvPr id="0" name=""/>
        <dsp:cNvSpPr/>
      </dsp:nvSpPr>
      <dsp:spPr>
        <a:xfrm>
          <a:off x="973190" y="931076"/>
          <a:ext cx="1264141" cy="1264141"/>
        </a:xfrm>
        <a:prstGeom prst="round2DiagRect">
          <a:avLst>
            <a:gd name="adj1" fmla="val 29727"/>
            <a:gd name="adj2" fmla="val 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sp>
    <dsp:sp modelId="{9B44304A-5DD3-4266-B4E7-95D43BD2F429}">
      <dsp:nvSpPr>
        <dsp:cNvPr id="0" name=""/>
        <dsp:cNvSpPr/>
      </dsp:nvSpPr>
      <dsp:spPr>
        <a:xfrm>
          <a:off x="1242597" y="1200484"/>
          <a:ext cx="725326" cy="725326"/>
        </a:xfrm>
        <a:prstGeom prst="rect">
          <a:avLst/>
        </a:prstGeom>
        <a:blipFill dpi="0"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dk1">
              <a:shade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1EDD3600-4CBB-4AF9-ADBC-BE211C0747CF}">
      <dsp:nvSpPr>
        <dsp:cNvPr id="0" name=""/>
        <dsp:cNvSpPr/>
      </dsp:nvSpPr>
      <dsp:spPr>
        <a:xfrm>
          <a:off x="569079" y="2588967"/>
          <a:ext cx="207236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Submit program agenda with speakers , panelists and moderator</a:t>
          </a:r>
        </a:p>
      </dsp:txBody>
      <dsp:txXfrm>
        <a:off x="569079" y="2588967"/>
        <a:ext cx="2072362" cy="832500"/>
      </dsp:txXfrm>
    </dsp:sp>
    <dsp:sp modelId="{9A0EB148-6760-497B-90D3-A31FCE23B0D1}">
      <dsp:nvSpPr>
        <dsp:cNvPr id="0" name=""/>
        <dsp:cNvSpPr/>
      </dsp:nvSpPr>
      <dsp:spPr>
        <a:xfrm>
          <a:off x="3408216" y="931076"/>
          <a:ext cx="1264141" cy="1264141"/>
        </a:xfrm>
        <a:prstGeom prst="round2DiagRect">
          <a:avLst>
            <a:gd name="adj1" fmla="val 29727"/>
            <a:gd name="adj2" fmla="val 0"/>
          </a:avLst>
        </a:prstGeom>
        <a:solidFill>
          <a:schemeClr val="accent2">
            <a:lumMod val="60000"/>
            <a:lumOff val="40000"/>
          </a:schemeClr>
        </a:solidFill>
        <a:ln>
          <a:noFill/>
        </a:ln>
        <a:effectLst/>
      </dsp:spPr>
      <dsp:style>
        <a:lnRef idx="0">
          <a:scrgbClr r="0" g="0" b="0"/>
        </a:lnRef>
        <a:fillRef idx="1">
          <a:scrgbClr r="0" g="0" b="0"/>
        </a:fillRef>
        <a:effectRef idx="0">
          <a:scrgbClr r="0" g="0" b="0"/>
        </a:effectRef>
        <a:fontRef idx="minor"/>
      </dsp:style>
    </dsp:sp>
    <dsp:sp modelId="{58A8EF00-5B96-447A-8509-BEB2A10B36F0}">
      <dsp:nvSpPr>
        <dsp:cNvPr id="0" name=""/>
        <dsp:cNvSpPr/>
      </dsp:nvSpPr>
      <dsp:spPr>
        <a:xfrm>
          <a:off x="3677623" y="1200484"/>
          <a:ext cx="725326" cy="7253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dk1">
              <a:shade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06849D4B-0206-49DB-9ABB-6D850FC7B556}">
      <dsp:nvSpPr>
        <dsp:cNvPr id="0" name=""/>
        <dsp:cNvSpPr/>
      </dsp:nvSpPr>
      <dsp:spPr>
        <a:xfrm>
          <a:off x="3004105" y="2588967"/>
          <a:ext cx="207236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Submit</a:t>
          </a:r>
        </a:p>
        <a:p>
          <a:pPr marL="0" lvl="0" indent="0" algn="ctr" defTabSz="488950">
            <a:lnSpc>
              <a:spcPct val="100000"/>
            </a:lnSpc>
            <a:spcBef>
              <a:spcPct val="0"/>
            </a:spcBef>
            <a:spcAft>
              <a:spcPct val="35000"/>
            </a:spcAft>
            <a:buNone/>
            <a:defRPr cap="all"/>
          </a:pPr>
          <a:r>
            <a:rPr lang="en-US" sz="1100" kern="1200" dirty="0"/>
            <a:t>Topic info</a:t>
          </a:r>
        </a:p>
        <a:p>
          <a:pPr marL="0" lvl="0" indent="0" algn="ctr" defTabSz="488950">
            <a:lnSpc>
              <a:spcPct val="100000"/>
            </a:lnSpc>
            <a:spcBef>
              <a:spcPct val="0"/>
            </a:spcBef>
            <a:spcAft>
              <a:spcPct val="35000"/>
            </a:spcAft>
            <a:buNone/>
            <a:defRPr cap="all"/>
          </a:pPr>
          <a:r>
            <a:rPr lang="en-US" sz="1100" kern="1200" dirty="0"/>
            <a:t>CV</a:t>
          </a:r>
        </a:p>
        <a:p>
          <a:pPr marL="0" lvl="0" indent="0" algn="ctr" defTabSz="488950">
            <a:lnSpc>
              <a:spcPct val="100000"/>
            </a:lnSpc>
            <a:spcBef>
              <a:spcPct val="0"/>
            </a:spcBef>
            <a:spcAft>
              <a:spcPct val="35000"/>
            </a:spcAft>
            <a:buNone/>
            <a:defRPr cap="all"/>
          </a:pPr>
          <a:r>
            <a:rPr lang="en-US" sz="1100" kern="1200" dirty="0"/>
            <a:t>Financial Disclosure</a:t>
          </a:r>
        </a:p>
      </dsp:txBody>
      <dsp:txXfrm>
        <a:off x="3004105" y="2588967"/>
        <a:ext cx="2072362" cy="832500"/>
      </dsp:txXfrm>
    </dsp:sp>
    <dsp:sp modelId="{8D3EC0E0-9616-4C62-8DA8-5140B97E62E7}">
      <dsp:nvSpPr>
        <dsp:cNvPr id="0" name=""/>
        <dsp:cNvSpPr/>
      </dsp:nvSpPr>
      <dsp:spPr>
        <a:xfrm>
          <a:off x="5843242" y="931076"/>
          <a:ext cx="1264141" cy="1264141"/>
        </a:xfrm>
        <a:prstGeom prst="round2DiagRect">
          <a:avLst>
            <a:gd name="adj1" fmla="val 29727"/>
            <a:gd name="adj2" fmla="val 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31053CA5-14BD-43B3-93A6-76FC06C214DE}">
      <dsp:nvSpPr>
        <dsp:cNvPr id="0" name=""/>
        <dsp:cNvSpPr/>
      </dsp:nvSpPr>
      <dsp:spPr>
        <a:xfrm>
          <a:off x="6112649" y="1200484"/>
          <a:ext cx="725326" cy="7253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dk1">
              <a:shade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7458982C-3603-4547-8481-83E291AD66DB}">
      <dsp:nvSpPr>
        <dsp:cNvPr id="0" name=""/>
        <dsp:cNvSpPr/>
      </dsp:nvSpPr>
      <dsp:spPr>
        <a:xfrm>
          <a:off x="5439131" y="2588967"/>
          <a:ext cx="207236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Power point presentation of speakers</a:t>
          </a:r>
        </a:p>
      </dsp:txBody>
      <dsp:txXfrm>
        <a:off x="5439131" y="2588967"/>
        <a:ext cx="2072362" cy="832500"/>
      </dsp:txXfrm>
    </dsp:sp>
    <dsp:sp modelId="{F25895A9-CF60-46D6-9232-EBA58165AD87}">
      <dsp:nvSpPr>
        <dsp:cNvPr id="0" name=""/>
        <dsp:cNvSpPr/>
      </dsp:nvSpPr>
      <dsp:spPr>
        <a:xfrm>
          <a:off x="8278268" y="931076"/>
          <a:ext cx="1264141" cy="1264141"/>
        </a:xfrm>
        <a:prstGeom prst="round2DiagRect">
          <a:avLst>
            <a:gd name="adj1" fmla="val 29727"/>
            <a:gd name="adj2" fmla="val 0"/>
          </a:avLst>
        </a:prstGeom>
        <a:solidFill>
          <a:schemeClr val="accent2">
            <a:lumMod val="40000"/>
            <a:lumOff val="60000"/>
          </a:schemeClr>
        </a:solidFill>
        <a:ln>
          <a:noFill/>
        </a:ln>
        <a:effectLst/>
      </dsp:spPr>
      <dsp:style>
        <a:lnRef idx="0">
          <a:scrgbClr r="0" g="0" b="0"/>
        </a:lnRef>
        <a:fillRef idx="1">
          <a:scrgbClr r="0" g="0" b="0"/>
        </a:fillRef>
        <a:effectRef idx="0">
          <a:scrgbClr r="0" g="0" b="0"/>
        </a:effectRef>
        <a:fontRef idx="minor"/>
      </dsp:style>
    </dsp:sp>
    <dsp:sp modelId="{F49409BD-4F50-4452-A853-7474371F4D89}">
      <dsp:nvSpPr>
        <dsp:cNvPr id="0" name=""/>
        <dsp:cNvSpPr/>
      </dsp:nvSpPr>
      <dsp:spPr>
        <a:xfrm>
          <a:off x="8547675" y="1200484"/>
          <a:ext cx="725326" cy="7253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dk1">
              <a:shade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870DA4E2-F80A-43DE-AD5A-366F622BA6EA}">
      <dsp:nvSpPr>
        <dsp:cNvPr id="0" name=""/>
        <dsp:cNvSpPr/>
      </dsp:nvSpPr>
      <dsp:spPr>
        <a:xfrm>
          <a:off x="7874157" y="2588967"/>
          <a:ext cx="207236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dirty="0"/>
            <a:t>Make sure to COMPLETE PEER REVIEW</a:t>
          </a:r>
        </a:p>
      </dsp:txBody>
      <dsp:txXfrm>
        <a:off x="7874157" y="2588967"/>
        <a:ext cx="2072362" cy="8325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D7119B-B217-42A3-A466-DE18463B33E7}" type="datetimeFigureOut">
              <a:rPr lang="en-US" smtClean="0"/>
              <a:t>6/22/2020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2111CC-1F92-401A-8ED2-051C36BADE94}" type="slidenum">
              <a:rPr lang="en-US" smtClean="0"/>
              <a:t>‹#›</a:t>
            </a:fld>
            <a:endParaRPr lang="en-US"/>
          </a:p>
        </p:txBody>
      </p:sp>
    </p:spTree>
    <p:extLst>
      <p:ext uri="{BB962C8B-B14F-4D97-AF65-F5344CB8AC3E}">
        <p14:creationId xmlns:p14="http://schemas.microsoft.com/office/powerpoint/2010/main" val="3892206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2</a:t>
            </a:fld>
            <a:endParaRPr lang="en-US"/>
          </a:p>
        </p:txBody>
      </p:sp>
    </p:spTree>
    <p:extLst>
      <p:ext uri="{BB962C8B-B14F-4D97-AF65-F5344CB8AC3E}">
        <p14:creationId xmlns:p14="http://schemas.microsoft.com/office/powerpoint/2010/main" val="35144518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11</a:t>
            </a:fld>
            <a:endParaRPr lang="en-US"/>
          </a:p>
        </p:txBody>
      </p:sp>
    </p:spTree>
    <p:extLst>
      <p:ext uri="{BB962C8B-B14F-4D97-AF65-F5344CB8AC3E}">
        <p14:creationId xmlns:p14="http://schemas.microsoft.com/office/powerpoint/2010/main" val="3246472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12</a:t>
            </a:fld>
            <a:endParaRPr lang="en-US"/>
          </a:p>
        </p:txBody>
      </p:sp>
    </p:spTree>
    <p:extLst>
      <p:ext uri="{BB962C8B-B14F-4D97-AF65-F5344CB8AC3E}">
        <p14:creationId xmlns:p14="http://schemas.microsoft.com/office/powerpoint/2010/main" val="2893810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13</a:t>
            </a:fld>
            <a:endParaRPr lang="en-US"/>
          </a:p>
        </p:txBody>
      </p:sp>
    </p:spTree>
    <p:extLst>
      <p:ext uri="{BB962C8B-B14F-4D97-AF65-F5344CB8AC3E}">
        <p14:creationId xmlns:p14="http://schemas.microsoft.com/office/powerpoint/2010/main" val="1262977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 GAP ANALYSIS: First find out the practice gap for your Topic: Replace your info for the sample info below- For more info and examples of practice gap info see </a:t>
            </a:r>
            <a:r>
              <a:rPr lang="en-US" sz="1200" i="1" kern="1200" dirty="0">
                <a:solidFill>
                  <a:schemeClr val="tx1"/>
                </a:solidFill>
                <a:effectLst/>
                <a:latin typeface="+mn-lt"/>
                <a:ea typeface="+mn-ea"/>
                <a:cs typeface="+mn-cs"/>
              </a:rPr>
              <a:t>examples of practice gap info attached.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Current (Actual) situation</a:t>
            </a:r>
          </a:p>
          <a:p>
            <a:r>
              <a:rPr lang="en-US" sz="1200" kern="1200" dirty="0">
                <a:solidFill>
                  <a:schemeClr val="tx1"/>
                </a:solidFill>
                <a:effectLst/>
                <a:latin typeface="+mn-lt"/>
                <a:ea typeface="+mn-ea"/>
                <a:cs typeface="+mn-cs"/>
              </a:rPr>
              <a:t>This column should quote a survey that is related to your topic</a:t>
            </a:r>
          </a:p>
          <a:p>
            <a:r>
              <a:rPr lang="en-US" sz="1200" kern="1200" dirty="0">
                <a:solidFill>
                  <a:schemeClr val="tx1"/>
                </a:solidFill>
                <a:effectLst/>
                <a:latin typeface="+mn-lt"/>
                <a:ea typeface="+mn-ea"/>
                <a:cs typeface="+mn-cs"/>
              </a:rPr>
              <a:t>GAP</a:t>
            </a:r>
          </a:p>
          <a:p>
            <a:r>
              <a:rPr lang="en-US" sz="1200" kern="1200" dirty="0">
                <a:solidFill>
                  <a:schemeClr val="tx1"/>
                </a:solidFill>
                <a:effectLst/>
                <a:latin typeface="+mn-lt"/>
                <a:ea typeface="+mn-ea"/>
                <a:cs typeface="+mn-cs"/>
              </a:rPr>
              <a:t>Reason for the Gap – a short summary</a:t>
            </a:r>
          </a:p>
          <a:p>
            <a:r>
              <a:rPr lang="en-US" sz="1200" kern="1200" dirty="0">
                <a:solidFill>
                  <a:schemeClr val="tx1"/>
                </a:solidFill>
                <a:effectLst/>
                <a:latin typeface="+mn-lt"/>
                <a:ea typeface="+mn-ea"/>
                <a:cs typeface="+mn-cs"/>
              </a:rPr>
              <a:t>Ideal situation:</a:t>
            </a:r>
          </a:p>
          <a:p>
            <a:r>
              <a:rPr lang="en-US" sz="1200" kern="1200" dirty="0">
                <a:solidFill>
                  <a:schemeClr val="tx1"/>
                </a:solidFill>
                <a:effectLst/>
                <a:latin typeface="+mn-lt"/>
                <a:ea typeface="+mn-ea"/>
                <a:cs typeface="+mn-cs"/>
              </a:rPr>
              <a:t>This column should quote what should happen ideally</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56 % of physicians indicated they didn’t know how to discontinue medications and still manage difficult behaviors in end stage dementia.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Determine whether this gap represents a knowledge- or competence- or performance-based* educational need.</a:t>
            </a:r>
          </a:p>
          <a:p>
            <a:pPr lvl="0"/>
            <a:r>
              <a:rPr lang="en-US" sz="1200" kern="1200" dirty="0">
                <a:solidFill>
                  <a:schemeClr val="tx1"/>
                </a:solidFill>
                <a:effectLst/>
                <a:latin typeface="+mn-lt"/>
                <a:ea typeface="+mn-ea"/>
                <a:cs typeface="+mn-cs"/>
              </a:rPr>
              <a:t>What are the causes of the gaps in practice</a:t>
            </a:r>
          </a:p>
          <a:p>
            <a:pPr lvl="0"/>
            <a:r>
              <a:rPr lang="en-US" sz="1200" kern="1200" dirty="0">
                <a:solidFill>
                  <a:schemeClr val="tx1"/>
                </a:solidFill>
                <a:effectLst/>
                <a:latin typeface="+mn-lt"/>
                <a:ea typeface="+mn-ea"/>
                <a:cs typeface="+mn-cs"/>
              </a:rPr>
              <a:t>Why does the gap exist?</a:t>
            </a:r>
          </a:p>
          <a:p>
            <a:pPr lvl="0"/>
            <a:r>
              <a:rPr lang="en-US" sz="1200" kern="1200" dirty="0">
                <a:solidFill>
                  <a:schemeClr val="tx1"/>
                </a:solidFill>
                <a:effectLst/>
                <a:latin typeface="+mn-lt"/>
                <a:ea typeface="+mn-ea"/>
                <a:cs typeface="+mn-cs"/>
              </a:rPr>
              <a:t>What do learners need to be able to know or do to be able to address the gaps?)</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In end stage dementia, the patient is successfully discontinued from cognitive medication with limited need for a behavior management</a:t>
            </a:r>
          </a:p>
          <a:p>
            <a:r>
              <a:rPr lang="en-US" sz="1200" kern="1200" dirty="0">
                <a:solidFill>
                  <a:schemeClr val="tx1"/>
                </a:solidFill>
                <a:effectLst/>
                <a:latin typeface="+mn-lt"/>
                <a:ea typeface="+mn-ea"/>
                <a:cs typeface="+mn-cs"/>
              </a:rPr>
              <a:t>regimen.</a:t>
            </a:r>
          </a:p>
          <a:p>
            <a:r>
              <a:rPr lang="en-US" sz="1200" i="1" kern="1200" dirty="0">
                <a:solidFill>
                  <a:schemeClr val="tx1"/>
                </a:solidFill>
                <a:effectLst/>
                <a:latin typeface="+mn-lt"/>
                <a:ea typeface="+mn-ea"/>
                <a:cs typeface="+mn-cs"/>
              </a:rPr>
              <a:t>More examples at the end of document for your reference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NEEDS ASSESSMENT: How was the educational need/practice gap for this activity identified?</a:t>
            </a:r>
          </a:p>
          <a:p>
            <a:r>
              <a:rPr lang="en-US" sz="1200" kern="1200" dirty="0">
                <a:solidFill>
                  <a:schemeClr val="tx1"/>
                </a:solidFill>
                <a:effectLst/>
                <a:latin typeface="+mn-lt"/>
                <a:ea typeface="+mn-ea"/>
                <a:cs typeface="+mn-cs"/>
              </a:rPr>
              <a:t>Place an X by each source utilized to identify the need for this activity. </a:t>
            </a:r>
            <a:br>
              <a:rPr lang="en-US" sz="1200" kern="1200" dirty="0">
                <a:solidFill>
                  <a:schemeClr val="tx1"/>
                </a:solidFill>
                <a:effectLst/>
                <a:latin typeface="+mn-lt"/>
                <a:ea typeface="+mn-ea"/>
                <a:cs typeface="+mn-cs"/>
              </a:rPr>
            </a:br>
            <a:r>
              <a:rPr lang="en-US" sz="1200" i="1" kern="1200" dirty="0">
                <a:solidFill>
                  <a:schemeClr val="tx1"/>
                </a:solidFill>
                <a:effectLst/>
                <a:latin typeface="+mn-lt"/>
                <a:ea typeface="+mn-ea"/>
                <a:cs typeface="+mn-cs"/>
              </a:rPr>
              <a:t>Attach copies of documentation for each source indicated (required)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Method:</a:t>
            </a:r>
          </a:p>
          <a:p>
            <a:r>
              <a:rPr lang="en-US" sz="1200" kern="1200" dirty="0">
                <a:solidFill>
                  <a:schemeClr val="tx1"/>
                </a:solidFill>
                <a:effectLst/>
                <a:latin typeface="+mn-lt"/>
                <a:ea typeface="+mn-ea"/>
                <a:cs typeface="+mn-cs"/>
              </a:rPr>
              <a:t>Example of required document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Previous participant evaluation data</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Research/literature review</a:t>
            </a:r>
          </a:p>
          <a:p>
            <a:r>
              <a:rPr lang="en-US" sz="1200" kern="1200" dirty="0">
                <a:solidFill>
                  <a:schemeClr val="tx1"/>
                </a:solidFill>
                <a:effectLst/>
                <a:latin typeface="+mn-lt"/>
                <a:ea typeface="+mn-ea"/>
                <a:cs typeface="+mn-cs"/>
              </a:rPr>
              <a:t>Abstract(s) or articles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Expert Opinion</a:t>
            </a:r>
          </a:p>
          <a:p>
            <a:r>
              <a:rPr lang="en-US" sz="1200" kern="1200" dirty="0">
                <a:solidFill>
                  <a:schemeClr val="tx1"/>
                </a:solidFill>
                <a:effectLst/>
                <a:latin typeface="+mn-lt"/>
                <a:ea typeface="+mn-ea"/>
                <a:cs typeface="+mn-cs"/>
              </a:rPr>
              <a:t>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Target audience survey</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Regulatory body requirements</a:t>
            </a:r>
          </a:p>
          <a:p>
            <a:r>
              <a:rPr lang="en-US" sz="1200" kern="1200" dirty="0">
                <a:solidFill>
                  <a:schemeClr val="tx1"/>
                </a:solidFill>
                <a:effectLst/>
                <a:latin typeface="+mn-lt"/>
                <a:ea typeface="+mn-ea"/>
                <a:cs typeface="+mn-cs"/>
              </a:rPr>
              <a:t>Requirements 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Data from public health sources</a:t>
            </a:r>
          </a:p>
          <a:p>
            <a:r>
              <a:rPr lang="en-US" sz="1200" kern="1200" dirty="0">
                <a:solidFill>
                  <a:schemeClr val="tx1"/>
                </a:solidFill>
                <a:effectLst/>
                <a:latin typeface="+mn-lt"/>
                <a:ea typeface="+mn-ea"/>
                <a:cs typeface="+mn-cs"/>
              </a:rPr>
              <a:t>Abstract, articles, references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(describe)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ANTICIPATED CHANGE: Based on the needs/gaps described above, what is the activity designed to change?</a:t>
            </a:r>
          </a:p>
          <a:p>
            <a:r>
              <a:rPr lang="en-US" sz="1200" kern="1200" dirty="0">
                <a:solidFill>
                  <a:schemeClr val="tx1"/>
                </a:solidFill>
                <a:effectLst/>
                <a:latin typeface="+mn-lt"/>
                <a:ea typeface="+mn-ea"/>
                <a:cs typeface="+mn-cs"/>
              </a:rPr>
              <a:t>(check which will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Competence – Knowing how to do something. </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hear information related to advances or best practice</a:t>
            </a:r>
          </a:p>
          <a:p>
            <a:r>
              <a:rPr lang="en-US" sz="1200" kern="1200" dirty="0">
                <a:solidFill>
                  <a:schemeClr val="tx1"/>
                </a:solidFill>
                <a:effectLst/>
                <a:latin typeface="+mn-lt"/>
                <a:ea typeface="+mn-ea"/>
                <a:cs typeface="+mn-cs"/>
              </a:rPr>
              <a:t>•	hear examples of application in practice of information presented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Performance – actually doing something</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practice what they have learned during the CME activity</a:t>
            </a:r>
          </a:p>
          <a:p>
            <a:r>
              <a:rPr lang="en-US" sz="1200" kern="1200" dirty="0">
                <a:solidFill>
                  <a:schemeClr val="tx1"/>
                </a:solidFill>
                <a:effectLst/>
                <a:latin typeface="+mn-lt"/>
                <a:ea typeface="+mn-ea"/>
                <a:cs typeface="+mn-cs"/>
              </a:rPr>
              <a:t>•	receive feedback about doing what they have learned during the CME 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 Potential Barriers do you anticipate attendees may encounter in incorporating new knowledge, competency, and/or performance objectives into their practice? Check all that apply in your case. Open the attached document called 2018 Potential Barriers. If you have anything new to add do it so here.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how will this educational activity address these potential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time to assess or counsel patients</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As to how will this educational activity address these potential barriers – this is common to most topics. Attached you will find a document called 2018 Potential barriers. </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If you have anything new to add please add it there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perceived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administrative support/resources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Compliance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Insurance/reimbursement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consensus on professional guidelines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 describe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CME OBJECTIVES </a:t>
            </a:r>
          </a:p>
          <a:p>
            <a:r>
              <a:rPr lang="en-US" sz="1200" kern="1200" dirty="0">
                <a:solidFill>
                  <a:schemeClr val="tx1"/>
                </a:solidFill>
                <a:effectLst/>
                <a:latin typeface="+mn-lt"/>
                <a:ea typeface="+mn-ea"/>
                <a:cs typeface="+mn-cs"/>
              </a:rPr>
              <a:t>Based on the results described above, state at least three or more things that physician participants             should be able to do after they participate in this CME activity. </a:t>
            </a:r>
          </a:p>
          <a:p>
            <a:r>
              <a:rPr lang="en-US" sz="1200" kern="1200" dirty="0">
                <a:solidFill>
                  <a:schemeClr val="tx1"/>
                </a:solidFill>
                <a:effectLst/>
                <a:latin typeface="+mn-lt"/>
                <a:ea typeface="+mn-ea"/>
                <a:cs typeface="+mn-cs"/>
              </a:rPr>
              <a:t>Upon completion of this activity, attendees should be able to:</a:t>
            </a:r>
          </a:p>
          <a:p>
            <a:r>
              <a:rPr lang="en-US" sz="1200" kern="1200" dirty="0">
                <a:solidFill>
                  <a:schemeClr val="tx1"/>
                </a:solidFill>
                <a:effectLst/>
                <a:latin typeface="+mn-lt"/>
                <a:ea typeface="+mn-ea"/>
                <a:cs typeface="+mn-cs"/>
              </a:rPr>
              <a:t>1.	A</a:t>
            </a:r>
          </a:p>
          <a:p>
            <a:r>
              <a:rPr lang="en-US" sz="1200" kern="1200" dirty="0">
                <a:solidFill>
                  <a:schemeClr val="tx1"/>
                </a:solidFill>
                <a:effectLst/>
                <a:latin typeface="+mn-lt"/>
                <a:ea typeface="+mn-ea"/>
                <a:cs typeface="+mn-cs"/>
              </a:rPr>
              <a:t>2.	B</a:t>
            </a:r>
          </a:p>
          <a:p>
            <a:r>
              <a:rPr lang="en-US" sz="1200" kern="1200" dirty="0">
                <a:solidFill>
                  <a:schemeClr val="tx1"/>
                </a:solidFill>
                <a:effectLst/>
                <a:latin typeface="+mn-lt"/>
                <a:ea typeface="+mn-ea"/>
                <a:cs typeface="+mn-cs"/>
              </a:rPr>
              <a:t>3.	C</a:t>
            </a:r>
          </a:p>
          <a:p>
            <a:r>
              <a:rPr lang="en-US" sz="1200" kern="1200" dirty="0">
                <a:solidFill>
                  <a:schemeClr val="tx1"/>
                </a:solidFill>
                <a:effectLst/>
                <a:latin typeface="+mn-lt"/>
                <a:ea typeface="+mn-ea"/>
                <a:cs typeface="+mn-cs"/>
              </a:rPr>
              <a:t>The ACCME does not want you to use the words </a:t>
            </a:r>
            <a:r>
              <a:rPr lang="en-US" sz="1200" i="1" kern="1200" dirty="0">
                <a:solidFill>
                  <a:schemeClr val="tx1"/>
                </a:solidFill>
                <a:effectLst/>
                <a:latin typeface="+mn-lt"/>
                <a:ea typeface="+mn-ea"/>
                <a:cs typeface="+mn-cs"/>
              </a:rPr>
              <a:t>- think, understand, know, appreciate, learn, comprehend, be aware of, be familiar with, etc</a:t>
            </a:r>
            <a:r>
              <a:rPr lang="en-US" sz="1200" kern="1200" dirty="0">
                <a:solidFill>
                  <a:schemeClr val="tx1"/>
                </a:solidFill>
                <a:effectLst/>
                <a:latin typeface="+mn-lt"/>
                <a:ea typeface="+mn-ea"/>
                <a:cs typeface="+mn-cs"/>
              </a:rPr>
              <a:t>. as they are not measurable.</a:t>
            </a:r>
          </a:p>
          <a:p>
            <a:r>
              <a:rPr lang="en-US" sz="1200" kern="1200" dirty="0">
                <a:solidFill>
                  <a:schemeClr val="tx1"/>
                </a:solidFill>
                <a:effectLst/>
                <a:latin typeface="+mn-lt"/>
                <a:ea typeface="+mn-ea"/>
                <a:cs typeface="+mn-cs"/>
              </a:rPr>
              <a:t>You can use the words – </a:t>
            </a:r>
            <a:r>
              <a:rPr lang="en-US" sz="1200" i="1" kern="1200" dirty="0">
                <a:solidFill>
                  <a:schemeClr val="tx1"/>
                </a:solidFill>
                <a:effectLst/>
                <a:latin typeface="+mn-lt"/>
                <a:ea typeface="+mn-ea"/>
                <a:cs typeface="+mn-cs"/>
              </a:rPr>
              <a:t>Analyze, Assess, Compare, Contrast, Design, Develop, Differentiate  ,Distinguish ,Evaluate , Formulate ,Plan  ,Recommend , Apply ,Counsel ,Diagnose , Employ ,Examine  ,Incorporate ,Integrate  Interpret, Manage, Perform, Prescribe, Utilize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ACGME or IOM related competency associated with this activity: check all that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Communication Skills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Quality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Practice-based learning and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Professionalism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Utilization of Informatics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Medical/Clinical Knowledge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Systems-based practice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Evidence-based Practice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RESULTS</a:t>
            </a:r>
          </a:p>
          <a:p>
            <a:r>
              <a:rPr lang="en-US" sz="1200" kern="1200" dirty="0">
                <a:solidFill>
                  <a:schemeClr val="tx1"/>
                </a:solidFill>
                <a:effectLst/>
                <a:latin typeface="+mn-lt"/>
                <a:ea typeface="+mn-ea"/>
                <a:cs typeface="+mn-cs"/>
              </a:rPr>
              <a:t>describe the results expected (outcomes) for this activity in terms of </a:t>
            </a:r>
          </a:p>
          <a:p>
            <a:pPr lvl="0"/>
            <a:r>
              <a:rPr lang="en-US" sz="1200" kern="1200" dirty="0">
                <a:solidFill>
                  <a:schemeClr val="tx1"/>
                </a:solidFill>
                <a:effectLst/>
                <a:latin typeface="+mn-lt"/>
                <a:ea typeface="+mn-ea"/>
                <a:cs typeface="+mn-cs"/>
              </a:rPr>
              <a:t>specific improvements in patient care or </a:t>
            </a:r>
          </a:p>
          <a:p>
            <a:pPr lvl="0"/>
            <a:r>
              <a:rPr lang="en-US" sz="1200" kern="1200" dirty="0">
                <a:solidFill>
                  <a:schemeClr val="tx1"/>
                </a:solidFill>
                <a:effectLst/>
                <a:latin typeface="+mn-lt"/>
                <a:ea typeface="+mn-ea"/>
                <a:cs typeface="+mn-cs"/>
              </a:rPr>
              <a:t>other work related to the practice of medicine.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MEASURING YOUR SUCCESS: </a:t>
            </a:r>
          </a:p>
          <a:p>
            <a:r>
              <a:rPr lang="en-US" sz="1200" kern="1200" dirty="0">
                <a:solidFill>
                  <a:schemeClr val="tx1"/>
                </a:solidFill>
                <a:effectLst/>
                <a:latin typeface="+mn-lt"/>
                <a:ea typeface="+mn-ea"/>
                <a:cs typeface="+mn-cs"/>
              </a:rPr>
              <a:t>Will use pre-and post CME activity questionnaire to measure success.</a:t>
            </a:r>
          </a:p>
          <a:p>
            <a:r>
              <a:rPr lang="en-US" sz="1200" kern="1200" dirty="0">
                <a:solidFill>
                  <a:schemeClr val="tx1"/>
                </a:solidFill>
                <a:effectLst/>
                <a:latin typeface="+mn-lt"/>
                <a:ea typeface="+mn-ea"/>
                <a:cs typeface="+mn-cs"/>
              </a:rPr>
              <a:t>Please provide 3 questions and answers that will asked to the audience before and after your talk. The answer to these questions should be in your presentation. Please highlight the correct answer</a:t>
            </a:r>
          </a:p>
          <a:p>
            <a:pPr lvl="0"/>
            <a:r>
              <a:rPr lang="en-US" dirty="0">
                <a:effectLst/>
              </a:rPr>
              <a:t>Question1</a:t>
            </a:r>
          </a:p>
          <a:p>
            <a:pPr lvl="1"/>
            <a:r>
              <a:rPr lang="en-US" dirty="0">
                <a:effectLst/>
              </a:rPr>
              <a:t>Answer</a:t>
            </a:r>
          </a:p>
          <a:p>
            <a:pPr lvl="1"/>
            <a:r>
              <a:rPr lang="en-US" dirty="0">
                <a:effectLst/>
              </a:rPr>
              <a:t>Answer</a:t>
            </a:r>
          </a:p>
          <a:p>
            <a:pPr lvl="1"/>
            <a:r>
              <a:rPr lang="en-US" dirty="0">
                <a:effectLst/>
              </a:rPr>
              <a:t>Answer</a:t>
            </a:r>
          </a:p>
          <a:p>
            <a:pPr lvl="0"/>
            <a:r>
              <a:rPr lang="en-US" dirty="0">
                <a:effectLst/>
              </a:rPr>
              <a:t>Question 2</a:t>
            </a:r>
          </a:p>
          <a:p>
            <a:pPr lvl="1"/>
            <a:r>
              <a:rPr lang="en-US" dirty="0">
                <a:effectLst/>
              </a:rPr>
              <a:t>Answer</a:t>
            </a:r>
          </a:p>
          <a:p>
            <a:pPr lvl="1"/>
            <a:r>
              <a:rPr lang="en-US" dirty="0">
                <a:effectLst/>
              </a:rPr>
              <a:t>Answer</a:t>
            </a:r>
          </a:p>
          <a:p>
            <a:pPr lvl="1"/>
            <a:r>
              <a:rPr lang="en-US" dirty="0">
                <a:effectLst/>
              </a:rPr>
              <a:t>Answer</a:t>
            </a:r>
          </a:p>
          <a:p>
            <a:r>
              <a:rPr lang="en-US" dirty="0">
                <a:effectLst/>
              </a:rPr>
              <a:t> </a:t>
            </a:r>
          </a:p>
          <a:p>
            <a:pPr lvl="0"/>
            <a:r>
              <a:rPr lang="en-US" dirty="0">
                <a:effectLst/>
              </a:rPr>
              <a:t>Question 3</a:t>
            </a:r>
          </a:p>
          <a:p>
            <a:pPr lvl="1"/>
            <a:r>
              <a:rPr lang="en-US" dirty="0">
                <a:effectLst/>
              </a:rPr>
              <a:t>Answer</a:t>
            </a:r>
          </a:p>
          <a:p>
            <a:pPr lvl="1"/>
            <a:r>
              <a:rPr lang="en-US" dirty="0">
                <a:effectLst/>
              </a:rPr>
              <a:t>Answer</a:t>
            </a:r>
          </a:p>
          <a:p>
            <a:pPr lvl="1"/>
            <a:r>
              <a:rPr lang="en-US" dirty="0">
                <a:effectLst/>
              </a:rPr>
              <a:t>Answer</a:t>
            </a:r>
          </a:p>
          <a:p>
            <a:r>
              <a:rPr lang="en-US" dirty="0">
                <a:effectLst/>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02111CC-1F92-401A-8ED2-051C36BADE94}" type="slidenum">
              <a:rPr lang="en-US" smtClean="0"/>
              <a:t>3</a:t>
            </a:fld>
            <a:endParaRPr lang="en-US"/>
          </a:p>
        </p:txBody>
      </p:sp>
    </p:spTree>
    <p:extLst>
      <p:ext uri="{BB962C8B-B14F-4D97-AF65-F5344CB8AC3E}">
        <p14:creationId xmlns:p14="http://schemas.microsoft.com/office/powerpoint/2010/main" val="348435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 GAP ANALYSIS: First find out the practice gap for your Topic: Replace your info for the sample info below- For more info and examples of practice gap info see </a:t>
            </a:r>
            <a:r>
              <a:rPr lang="en-US" sz="1200" i="1" kern="1200" dirty="0">
                <a:solidFill>
                  <a:schemeClr val="tx1"/>
                </a:solidFill>
                <a:effectLst/>
                <a:latin typeface="+mn-lt"/>
                <a:ea typeface="+mn-ea"/>
                <a:cs typeface="+mn-cs"/>
              </a:rPr>
              <a:t>examples of practice gap info attached.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Current (Actual) situation</a:t>
            </a:r>
          </a:p>
          <a:p>
            <a:r>
              <a:rPr lang="en-US" sz="1200" kern="1200" dirty="0">
                <a:solidFill>
                  <a:schemeClr val="tx1"/>
                </a:solidFill>
                <a:effectLst/>
                <a:latin typeface="+mn-lt"/>
                <a:ea typeface="+mn-ea"/>
                <a:cs typeface="+mn-cs"/>
              </a:rPr>
              <a:t>This column should quote a survey that is related to your topic</a:t>
            </a:r>
          </a:p>
          <a:p>
            <a:r>
              <a:rPr lang="en-US" sz="1200" kern="1200" dirty="0">
                <a:solidFill>
                  <a:schemeClr val="tx1"/>
                </a:solidFill>
                <a:effectLst/>
                <a:latin typeface="+mn-lt"/>
                <a:ea typeface="+mn-ea"/>
                <a:cs typeface="+mn-cs"/>
              </a:rPr>
              <a:t>GAP</a:t>
            </a:r>
          </a:p>
          <a:p>
            <a:r>
              <a:rPr lang="en-US" sz="1200" kern="1200" dirty="0">
                <a:solidFill>
                  <a:schemeClr val="tx1"/>
                </a:solidFill>
                <a:effectLst/>
                <a:latin typeface="+mn-lt"/>
                <a:ea typeface="+mn-ea"/>
                <a:cs typeface="+mn-cs"/>
              </a:rPr>
              <a:t>Reason for the Gap – a short summary</a:t>
            </a:r>
          </a:p>
          <a:p>
            <a:r>
              <a:rPr lang="en-US" sz="1200" kern="1200" dirty="0">
                <a:solidFill>
                  <a:schemeClr val="tx1"/>
                </a:solidFill>
                <a:effectLst/>
                <a:latin typeface="+mn-lt"/>
                <a:ea typeface="+mn-ea"/>
                <a:cs typeface="+mn-cs"/>
              </a:rPr>
              <a:t>Ideal situation:</a:t>
            </a:r>
          </a:p>
          <a:p>
            <a:r>
              <a:rPr lang="en-US" sz="1200" kern="1200" dirty="0">
                <a:solidFill>
                  <a:schemeClr val="tx1"/>
                </a:solidFill>
                <a:effectLst/>
                <a:latin typeface="+mn-lt"/>
                <a:ea typeface="+mn-ea"/>
                <a:cs typeface="+mn-cs"/>
              </a:rPr>
              <a:t>This column should quote what should happen ideally</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56 % of physicians indicated they didn’t know how to discontinue medications and still manage difficult behaviors in end stage dementia.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Determine whether this gap represents a knowledge- or competence- or performance-based* educational need.</a:t>
            </a:r>
          </a:p>
          <a:p>
            <a:pPr lvl="0"/>
            <a:r>
              <a:rPr lang="en-US" sz="1200" kern="1200" dirty="0">
                <a:solidFill>
                  <a:schemeClr val="tx1"/>
                </a:solidFill>
                <a:effectLst/>
                <a:latin typeface="+mn-lt"/>
                <a:ea typeface="+mn-ea"/>
                <a:cs typeface="+mn-cs"/>
              </a:rPr>
              <a:t>What are the causes of the gaps in practice</a:t>
            </a:r>
          </a:p>
          <a:p>
            <a:pPr lvl="0"/>
            <a:r>
              <a:rPr lang="en-US" sz="1200" kern="1200" dirty="0">
                <a:solidFill>
                  <a:schemeClr val="tx1"/>
                </a:solidFill>
                <a:effectLst/>
                <a:latin typeface="+mn-lt"/>
                <a:ea typeface="+mn-ea"/>
                <a:cs typeface="+mn-cs"/>
              </a:rPr>
              <a:t>Why does the gap exist?</a:t>
            </a:r>
          </a:p>
          <a:p>
            <a:pPr lvl="0"/>
            <a:r>
              <a:rPr lang="en-US" sz="1200" kern="1200" dirty="0">
                <a:solidFill>
                  <a:schemeClr val="tx1"/>
                </a:solidFill>
                <a:effectLst/>
                <a:latin typeface="+mn-lt"/>
                <a:ea typeface="+mn-ea"/>
                <a:cs typeface="+mn-cs"/>
              </a:rPr>
              <a:t>What do learners need to be able to know or do to be able to address the gaps?)</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In end stage dementia, the patient is successfully discontinued from cognitive medication with limited need for a behavior management</a:t>
            </a:r>
          </a:p>
          <a:p>
            <a:r>
              <a:rPr lang="en-US" sz="1200" kern="1200" dirty="0">
                <a:solidFill>
                  <a:schemeClr val="tx1"/>
                </a:solidFill>
                <a:effectLst/>
                <a:latin typeface="+mn-lt"/>
                <a:ea typeface="+mn-ea"/>
                <a:cs typeface="+mn-cs"/>
              </a:rPr>
              <a:t>regimen.</a:t>
            </a:r>
          </a:p>
          <a:p>
            <a:r>
              <a:rPr lang="en-US" sz="1200" i="1" kern="1200" dirty="0">
                <a:solidFill>
                  <a:schemeClr val="tx1"/>
                </a:solidFill>
                <a:effectLst/>
                <a:latin typeface="+mn-lt"/>
                <a:ea typeface="+mn-ea"/>
                <a:cs typeface="+mn-cs"/>
              </a:rPr>
              <a:t>More examples at the end of document for your reference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NEEDS ASSESSMENT: How was the educational need/practice gap for this activity identified?</a:t>
            </a:r>
          </a:p>
          <a:p>
            <a:r>
              <a:rPr lang="en-US" sz="1200" kern="1200" dirty="0">
                <a:solidFill>
                  <a:schemeClr val="tx1"/>
                </a:solidFill>
                <a:effectLst/>
                <a:latin typeface="+mn-lt"/>
                <a:ea typeface="+mn-ea"/>
                <a:cs typeface="+mn-cs"/>
              </a:rPr>
              <a:t>Place an X by each source utilized to identify the need for this activity. </a:t>
            </a:r>
            <a:br>
              <a:rPr lang="en-US" sz="1200" kern="1200" dirty="0">
                <a:solidFill>
                  <a:schemeClr val="tx1"/>
                </a:solidFill>
                <a:effectLst/>
                <a:latin typeface="+mn-lt"/>
                <a:ea typeface="+mn-ea"/>
                <a:cs typeface="+mn-cs"/>
              </a:rPr>
            </a:br>
            <a:r>
              <a:rPr lang="en-US" sz="1200" i="1" kern="1200" dirty="0">
                <a:solidFill>
                  <a:schemeClr val="tx1"/>
                </a:solidFill>
                <a:effectLst/>
                <a:latin typeface="+mn-lt"/>
                <a:ea typeface="+mn-ea"/>
                <a:cs typeface="+mn-cs"/>
              </a:rPr>
              <a:t>Attach copies of documentation for each source indicated (required)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Method:</a:t>
            </a:r>
          </a:p>
          <a:p>
            <a:r>
              <a:rPr lang="en-US" sz="1200" kern="1200" dirty="0">
                <a:solidFill>
                  <a:schemeClr val="tx1"/>
                </a:solidFill>
                <a:effectLst/>
                <a:latin typeface="+mn-lt"/>
                <a:ea typeface="+mn-ea"/>
                <a:cs typeface="+mn-cs"/>
              </a:rPr>
              <a:t>Example of required document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Previous participant evaluation data</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Research/literature review</a:t>
            </a:r>
          </a:p>
          <a:p>
            <a:r>
              <a:rPr lang="en-US" sz="1200" kern="1200" dirty="0">
                <a:solidFill>
                  <a:schemeClr val="tx1"/>
                </a:solidFill>
                <a:effectLst/>
                <a:latin typeface="+mn-lt"/>
                <a:ea typeface="+mn-ea"/>
                <a:cs typeface="+mn-cs"/>
              </a:rPr>
              <a:t>Abstract(s) or articles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Expert Opinion</a:t>
            </a:r>
          </a:p>
          <a:p>
            <a:r>
              <a:rPr lang="en-US" sz="1200" kern="1200" dirty="0">
                <a:solidFill>
                  <a:schemeClr val="tx1"/>
                </a:solidFill>
                <a:effectLst/>
                <a:latin typeface="+mn-lt"/>
                <a:ea typeface="+mn-ea"/>
                <a:cs typeface="+mn-cs"/>
              </a:rPr>
              <a:t>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Target audience survey</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Regulatory body requirements</a:t>
            </a:r>
          </a:p>
          <a:p>
            <a:r>
              <a:rPr lang="en-US" sz="1200" kern="1200" dirty="0">
                <a:solidFill>
                  <a:schemeClr val="tx1"/>
                </a:solidFill>
                <a:effectLst/>
                <a:latin typeface="+mn-lt"/>
                <a:ea typeface="+mn-ea"/>
                <a:cs typeface="+mn-cs"/>
              </a:rPr>
              <a:t>Requirements 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Data from public health sources</a:t>
            </a:r>
          </a:p>
          <a:p>
            <a:r>
              <a:rPr lang="en-US" sz="1200" kern="1200" dirty="0">
                <a:solidFill>
                  <a:schemeClr val="tx1"/>
                </a:solidFill>
                <a:effectLst/>
                <a:latin typeface="+mn-lt"/>
                <a:ea typeface="+mn-ea"/>
                <a:cs typeface="+mn-cs"/>
              </a:rPr>
              <a:t>Abstract, articles, references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(describe)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ANTICIPATED CHANGE: Based on the needs/gaps described above, what is the activity designed to change?</a:t>
            </a:r>
          </a:p>
          <a:p>
            <a:r>
              <a:rPr lang="en-US" sz="1200" kern="1200" dirty="0">
                <a:solidFill>
                  <a:schemeClr val="tx1"/>
                </a:solidFill>
                <a:effectLst/>
                <a:latin typeface="+mn-lt"/>
                <a:ea typeface="+mn-ea"/>
                <a:cs typeface="+mn-cs"/>
              </a:rPr>
              <a:t>(check which will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Competence – Knowing how to do something. </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hear information related to advances or best practice</a:t>
            </a:r>
          </a:p>
          <a:p>
            <a:r>
              <a:rPr lang="en-US" sz="1200" kern="1200" dirty="0">
                <a:solidFill>
                  <a:schemeClr val="tx1"/>
                </a:solidFill>
                <a:effectLst/>
                <a:latin typeface="+mn-lt"/>
                <a:ea typeface="+mn-ea"/>
                <a:cs typeface="+mn-cs"/>
              </a:rPr>
              <a:t>•	hear examples of application in practice of information presented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Performance – actually doing something</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practice what they have learned during the CME activity</a:t>
            </a:r>
          </a:p>
          <a:p>
            <a:r>
              <a:rPr lang="en-US" sz="1200" kern="1200" dirty="0">
                <a:solidFill>
                  <a:schemeClr val="tx1"/>
                </a:solidFill>
                <a:effectLst/>
                <a:latin typeface="+mn-lt"/>
                <a:ea typeface="+mn-ea"/>
                <a:cs typeface="+mn-cs"/>
              </a:rPr>
              <a:t>•	receive feedback about doing what they have learned during the CME 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 Potential Barriers do you anticipate attendees may encounter in incorporating new knowledge, competency, and/or performance objectives into their practice? Check all that apply in your case. Open the attached document called 2018 Potential Barriers. If you have anything new to add do it so here.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how will this educational activity address these potential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time to assess or counsel patients</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As to how will this educational activity address these potential barriers – this is common to most topics. Attached you will find a document called 2018 Potential barriers. </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If you have anything new to add please add it there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perceived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administrative support/resources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Compliance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Insurance/reimbursement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consensus on professional guidelines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 describe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CME OBJECTIVES </a:t>
            </a:r>
          </a:p>
          <a:p>
            <a:r>
              <a:rPr lang="en-US" sz="1200" kern="1200" dirty="0">
                <a:solidFill>
                  <a:schemeClr val="tx1"/>
                </a:solidFill>
                <a:effectLst/>
                <a:latin typeface="+mn-lt"/>
                <a:ea typeface="+mn-ea"/>
                <a:cs typeface="+mn-cs"/>
              </a:rPr>
              <a:t>Based on the results described above, state at least three or more things that physician participants             should be able to do after they participate in this CME activity. </a:t>
            </a:r>
          </a:p>
          <a:p>
            <a:r>
              <a:rPr lang="en-US" sz="1200" kern="1200" dirty="0">
                <a:solidFill>
                  <a:schemeClr val="tx1"/>
                </a:solidFill>
                <a:effectLst/>
                <a:latin typeface="+mn-lt"/>
                <a:ea typeface="+mn-ea"/>
                <a:cs typeface="+mn-cs"/>
              </a:rPr>
              <a:t>Upon completion of this activity, attendees should be able to:</a:t>
            </a:r>
          </a:p>
          <a:p>
            <a:r>
              <a:rPr lang="en-US" sz="1200" kern="1200" dirty="0">
                <a:solidFill>
                  <a:schemeClr val="tx1"/>
                </a:solidFill>
                <a:effectLst/>
                <a:latin typeface="+mn-lt"/>
                <a:ea typeface="+mn-ea"/>
                <a:cs typeface="+mn-cs"/>
              </a:rPr>
              <a:t>1.	A</a:t>
            </a:r>
          </a:p>
          <a:p>
            <a:r>
              <a:rPr lang="en-US" sz="1200" kern="1200" dirty="0">
                <a:solidFill>
                  <a:schemeClr val="tx1"/>
                </a:solidFill>
                <a:effectLst/>
                <a:latin typeface="+mn-lt"/>
                <a:ea typeface="+mn-ea"/>
                <a:cs typeface="+mn-cs"/>
              </a:rPr>
              <a:t>2.	B</a:t>
            </a:r>
          </a:p>
          <a:p>
            <a:r>
              <a:rPr lang="en-US" sz="1200" kern="1200" dirty="0">
                <a:solidFill>
                  <a:schemeClr val="tx1"/>
                </a:solidFill>
                <a:effectLst/>
                <a:latin typeface="+mn-lt"/>
                <a:ea typeface="+mn-ea"/>
                <a:cs typeface="+mn-cs"/>
              </a:rPr>
              <a:t>3.	C</a:t>
            </a:r>
          </a:p>
          <a:p>
            <a:r>
              <a:rPr lang="en-US" sz="1200" kern="1200" dirty="0">
                <a:solidFill>
                  <a:schemeClr val="tx1"/>
                </a:solidFill>
                <a:effectLst/>
                <a:latin typeface="+mn-lt"/>
                <a:ea typeface="+mn-ea"/>
                <a:cs typeface="+mn-cs"/>
              </a:rPr>
              <a:t>The ACCME does not want you to use the words </a:t>
            </a:r>
            <a:r>
              <a:rPr lang="en-US" sz="1200" i="1" kern="1200" dirty="0">
                <a:solidFill>
                  <a:schemeClr val="tx1"/>
                </a:solidFill>
                <a:effectLst/>
                <a:latin typeface="+mn-lt"/>
                <a:ea typeface="+mn-ea"/>
                <a:cs typeface="+mn-cs"/>
              </a:rPr>
              <a:t>- think, understand, know, appreciate, learn, comprehend, be aware of, be familiar with, etc</a:t>
            </a:r>
            <a:r>
              <a:rPr lang="en-US" sz="1200" kern="1200" dirty="0">
                <a:solidFill>
                  <a:schemeClr val="tx1"/>
                </a:solidFill>
                <a:effectLst/>
                <a:latin typeface="+mn-lt"/>
                <a:ea typeface="+mn-ea"/>
                <a:cs typeface="+mn-cs"/>
              </a:rPr>
              <a:t>. as they are not measurable.</a:t>
            </a:r>
          </a:p>
          <a:p>
            <a:r>
              <a:rPr lang="en-US" sz="1200" kern="1200" dirty="0">
                <a:solidFill>
                  <a:schemeClr val="tx1"/>
                </a:solidFill>
                <a:effectLst/>
                <a:latin typeface="+mn-lt"/>
                <a:ea typeface="+mn-ea"/>
                <a:cs typeface="+mn-cs"/>
              </a:rPr>
              <a:t>You can use the words – </a:t>
            </a:r>
            <a:r>
              <a:rPr lang="en-US" sz="1200" i="1" kern="1200" dirty="0">
                <a:solidFill>
                  <a:schemeClr val="tx1"/>
                </a:solidFill>
                <a:effectLst/>
                <a:latin typeface="+mn-lt"/>
                <a:ea typeface="+mn-ea"/>
                <a:cs typeface="+mn-cs"/>
              </a:rPr>
              <a:t>Analyze, Assess, Compare, Contrast, Design, Develop, Differentiate  ,Distinguish ,Evaluate , Formulate ,Plan  ,Recommend , Apply ,Counsel ,Diagnose , Employ ,Examine  ,Incorporate ,Integrate  Interpret, Manage, Perform, Prescribe, Utilize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ACGME or IOM related competency associated with this activity: check all that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Communication Skills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Quality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Practice-based learning and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Professionalism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Utilization of Informatics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Medical/Clinical Knowledge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Systems-based practice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Evidence-based Practice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RESULTS</a:t>
            </a:r>
          </a:p>
          <a:p>
            <a:r>
              <a:rPr lang="en-US" sz="1200" kern="1200" dirty="0">
                <a:solidFill>
                  <a:schemeClr val="tx1"/>
                </a:solidFill>
                <a:effectLst/>
                <a:latin typeface="+mn-lt"/>
                <a:ea typeface="+mn-ea"/>
                <a:cs typeface="+mn-cs"/>
              </a:rPr>
              <a:t>describe the results expected (outcomes) for this activity in terms of </a:t>
            </a:r>
          </a:p>
          <a:p>
            <a:pPr lvl="0"/>
            <a:r>
              <a:rPr lang="en-US" sz="1200" kern="1200" dirty="0">
                <a:solidFill>
                  <a:schemeClr val="tx1"/>
                </a:solidFill>
                <a:effectLst/>
                <a:latin typeface="+mn-lt"/>
                <a:ea typeface="+mn-ea"/>
                <a:cs typeface="+mn-cs"/>
              </a:rPr>
              <a:t>specific improvements in patient care or </a:t>
            </a:r>
          </a:p>
          <a:p>
            <a:pPr lvl="0"/>
            <a:r>
              <a:rPr lang="en-US" sz="1200" kern="1200" dirty="0">
                <a:solidFill>
                  <a:schemeClr val="tx1"/>
                </a:solidFill>
                <a:effectLst/>
                <a:latin typeface="+mn-lt"/>
                <a:ea typeface="+mn-ea"/>
                <a:cs typeface="+mn-cs"/>
              </a:rPr>
              <a:t>other work related to the practice of medicine.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MEASURING YOUR SUCCESS: </a:t>
            </a:r>
          </a:p>
          <a:p>
            <a:r>
              <a:rPr lang="en-US" sz="1200" kern="1200" dirty="0">
                <a:solidFill>
                  <a:schemeClr val="tx1"/>
                </a:solidFill>
                <a:effectLst/>
                <a:latin typeface="+mn-lt"/>
                <a:ea typeface="+mn-ea"/>
                <a:cs typeface="+mn-cs"/>
              </a:rPr>
              <a:t>Will use pre-and post CME activity questionnaire to measure success.</a:t>
            </a:r>
          </a:p>
          <a:p>
            <a:r>
              <a:rPr lang="en-US" sz="1200" kern="1200" dirty="0">
                <a:solidFill>
                  <a:schemeClr val="tx1"/>
                </a:solidFill>
                <a:effectLst/>
                <a:latin typeface="+mn-lt"/>
                <a:ea typeface="+mn-ea"/>
                <a:cs typeface="+mn-cs"/>
              </a:rPr>
              <a:t>Please provide 3 questions and answers that will asked to the audience before and after your talk. The answer to these questions should be in your presentation. Please highlight the correct answer</a:t>
            </a:r>
          </a:p>
          <a:p>
            <a:pPr lvl="0"/>
            <a:r>
              <a:rPr lang="en-US" dirty="0">
                <a:effectLst/>
              </a:rPr>
              <a:t>Question1</a:t>
            </a:r>
          </a:p>
          <a:p>
            <a:pPr lvl="1"/>
            <a:r>
              <a:rPr lang="en-US" dirty="0">
                <a:effectLst/>
              </a:rPr>
              <a:t>Answer</a:t>
            </a:r>
          </a:p>
          <a:p>
            <a:pPr lvl="1"/>
            <a:r>
              <a:rPr lang="en-US" dirty="0">
                <a:effectLst/>
              </a:rPr>
              <a:t>Answer</a:t>
            </a:r>
          </a:p>
          <a:p>
            <a:pPr lvl="1"/>
            <a:r>
              <a:rPr lang="en-US" dirty="0">
                <a:effectLst/>
              </a:rPr>
              <a:t>Answer</a:t>
            </a:r>
          </a:p>
          <a:p>
            <a:pPr lvl="0"/>
            <a:r>
              <a:rPr lang="en-US" dirty="0">
                <a:effectLst/>
              </a:rPr>
              <a:t>Question 2</a:t>
            </a:r>
          </a:p>
          <a:p>
            <a:pPr lvl="1"/>
            <a:r>
              <a:rPr lang="en-US" dirty="0">
                <a:effectLst/>
              </a:rPr>
              <a:t>Answer</a:t>
            </a:r>
          </a:p>
          <a:p>
            <a:pPr lvl="1"/>
            <a:r>
              <a:rPr lang="en-US" dirty="0">
                <a:effectLst/>
              </a:rPr>
              <a:t>Answer</a:t>
            </a:r>
          </a:p>
          <a:p>
            <a:pPr lvl="1"/>
            <a:r>
              <a:rPr lang="en-US" dirty="0">
                <a:effectLst/>
              </a:rPr>
              <a:t>Answer</a:t>
            </a:r>
          </a:p>
          <a:p>
            <a:r>
              <a:rPr lang="en-US" dirty="0">
                <a:effectLst/>
              </a:rPr>
              <a:t> </a:t>
            </a:r>
          </a:p>
          <a:p>
            <a:pPr lvl="0"/>
            <a:r>
              <a:rPr lang="en-US" dirty="0">
                <a:effectLst/>
              </a:rPr>
              <a:t>Question 3</a:t>
            </a:r>
          </a:p>
          <a:p>
            <a:pPr lvl="1"/>
            <a:r>
              <a:rPr lang="en-US" dirty="0">
                <a:effectLst/>
              </a:rPr>
              <a:t>Answer</a:t>
            </a:r>
          </a:p>
          <a:p>
            <a:pPr lvl="1"/>
            <a:r>
              <a:rPr lang="en-US" dirty="0">
                <a:effectLst/>
              </a:rPr>
              <a:t>Answer</a:t>
            </a:r>
          </a:p>
          <a:p>
            <a:pPr lvl="1"/>
            <a:r>
              <a:rPr lang="en-US" dirty="0">
                <a:effectLst/>
              </a:rPr>
              <a:t>Answer</a:t>
            </a:r>
          </a:p>
          <a:p>
            <a:r>
              <a:rPr lang="en-US" dirty="0">
                <a:effectLst/>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02111CC-1F92-401A-8ED2-051C36BADE94}" type="slidenum">
              <a:rPr lang="en-US" smtClean="0"/>
              <a:t>4</a:t>
            </a:fld>
            <a:endParaRPr lang="en-US"/>
          </a:p>
        </p:txBody>
      </p:sp>
    </p:spTree>
    <p:extLst>
      <p:ext uri="{BB962C8B-B14F-4D97-AF65-F5344CB8AC3E}">
        <p14:creationId xmlns:p14="http://schemas.microsoft.com/office/powerpoint/2010/main" val="244694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5</a:t>
            </a:fld>
            <a:endParaRPr lang="en-US"/>
          </a:p>
        </p:txBody>
      </p:sp>
    </p:spTree>
    <p:extLst>
      <p:ext uri="{BB962C8B-B14F-4D97-AF65-F5344CB8AC3E}">
        <p14:creationId xmlns:p14="http://schemas.microsoft.com/office/powerpoint/2010/main" val="2865648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 GAP ANALYSIS: First find out the practice gap for your Topic: Replace your info for the sample info below- For more info and examples of practice gap info see </a:t>
            </a:r>
            <a:r>
              <a:rPr lang="en-US" sz="1200" i="1" kern="1200" dirty="0">
                <a:solidFill>
                  <a:schemeClr val="tx1"/>
                </a:solidFill>
                <a:effectLst/>
                <a:latin typeface="+mn-lt"/>
                <a:ea typeface="+mn-ea"/>
                <a:cs typeface="+mn-cs"/>
              </a:rPr>
              <a:t>examples of practice gap info attached.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Current (Actual) situation</a:t>
            </a:r>
          </a:p>
          <a:p>
            <a:r>
              <a:rPr lang="en-US" sz="1200" kern="1200" dirty="0">
                <a:solidFill>
                  <a:schemeClr val="tx1"/>
                </a:solidFill>
                <a:effectLst/>
                <a:latin typeface="+mn-lt"/>
                <a:ea typeface="+mn-ea"/>
                <a:cs typeface="+mn-cs"/>
              </a:rPr>
              <a:t>This column should quote a survey that is related to your topic</a:t>
            </a:r>
          </a:p>
          <a:p>
            <a:r>
              <a:rPr lang="en-US" sz="1200" kern="1200" dirty="0">
                <a:solidFill>
                  <a:schemeClr val="tx1"/>
                </a:solidFill>
                <a:effectLst/>
                <a:latin typeface="+mn-lt"/>
                <a:ea typeface="+mn-ea"/>
                <a:cs typeface="+mn-cs"/>
              </a:rPr>
              <a:t>GAP</a:t>
            </a:r>
          </a:p>
          <a:p>
            <a:r>
              <a:rPr lang="en-US" sz="1200" kern="1200" dirty="0">
                <a:solidFill>
                  <a:schemeClr val="tx1"/>
                </a:solidFill>
                <a:effectLst/>
                <a:latin typeface="+mn-lt"/>
                <a:ea typeface="+mn-ea"/>
                <a:cs typeface="+mn-cs"/>
              </a:rPr>
              <a:t>Reason for the Gap – a short summary</a:t>
            </a:r>
          </a:p>
          <a:p>
            <a:r>
              <a:rPr lang="en-US" sz="1200" kern="1200" dirty="0">
                <a:solidFill>
                  <a:schemeClr val="tx1"/>
                </a:solidFill>
                <a:effectLst/>
                <a:latin typeface="+mn-lt"/>
                <a:ea typeface="+mn-ea"/>
                <a:cs typeface="+mn-cs"/>
              </a:rPr>
              <a:t>Ideal situation:</a:t>
            </a:r>
          </a:p>
          <a:p>
            <a:r>
              <a:rPr lang="en-US" sz="1200" kern="1200" dirty="0">
                <a:solidFill>
                  <a:schemeClr val="tx1"/>
                </a:solidFill>
                <a:effectLst/>
                <a:latin typeface="+mn-lt"/>
                <a:ea typeface="+mn-ea"/>
                <a:cs typeface="+mn-cs"/>
              </a:rPr>
              <a:t>This column should quote what should happen ideally</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56 % of physicians indicated they didn’t know how to discontinue medications and still manage difficult behaviors in end stage dementia.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Determine whether this gap represents a knowledge- or competence- or performance-based* educational need.</a:t>
            </a:r>
          </a:p>
          <a:p>
            <a:pPr lvl="0"/>
            <a:r>
              <a:rPr lang="en-US" sz="1200" kern="1200" dirty="0">
                <a:solidFill>
                  <a:schemeClr val="tx1"/>
                </a:solidFill>
                <a:effectLst/>
                <a:latin typeface="+mn-lt"/>
                <a:ea typeface="+mn-ea"/>
                <a:cs typeface="+mn-cs"/>
              </a:rPr>
              <a:t>What are the causes of the gaps in practice</a:t>
            </a:r>
          </a:p>
          <a:p>
            <a:pPr lvl="0"/>
            <a:r>
              <a:rPr lang="en-US" sz="1200" kern="1200" dirty="0">
                <a:solidFill>
                  <a:schemeClr val="tx1"/>
                </a:solidFill>
                <a:effectLst/>
                <a:latin typeface="+mn-lt"/>
                <a:ea typeface="+mn-ea"/>
                <a:cs typeface="+mn-cs"/>
              </a:rPr>
              <a:t>Why does the gap exist?</a:t>
            </a:r>
          </a:p>
          <a:p>
            <a:pPr lvl="0"/>
            <a:r>
              <a:rPr lang="en-US" sz="1200" kern="1200" dirty="0">
                <a:solidFill>
                  <a:schemeClr val="tx1"/>
                </a:solidFill>
                <a:effectLst/>
                <a:latin typeface="+mn-lt"/>
                <a:ea typeface="+mn-ea"/>
                <a:cs typeface="+mn-cs"/>
              </a:rPr>
              <a:t>What do learners need to be able to know or do to be able to address the gaps?)</a:t>
            </a:r>
          </a:p>
          <a:p>
            <a:r>
              <a:rPr lang="en-US" sz="1200" kern="1200" dirty="0">
                <a:solidFill>
                  <a:schemeClr val="tx1"/>
                </a:solidFill>
                <a:effectLst/>
                <a:latin typeface="+mn-lt"/>
                <a:ea typeface="+mn-ea"/>
                <a:cs typeface="+mn-cs"/>
              </a:rPr>
              <a:t>Example</a:t>
            </a:r>
          </a:p>
          <a:p>
            <a:r>
              <a:rPr lang="en-US" sz="1200" kern="1200" dirty="0">
                <a:solidFill>
                  <a:schemeClr val="tx1"/>
                </a:solidFill>
                <a:effectLst/>
                <a:latin typeface="+mn-lt"/>
                <a:ea typeface="+mn-ea"/>
                <a:cs typeface="+mn-cs"/>
              </a:rPr>
              <a:t>In end stage dementia, the patient is successfully discontinued from cognitive medication with limited need for a behavior management</a:t>
            </a:r>
          </a:p>
          <a:p>
            <a:r>
              <a:rPr lang="en-US" sz="1200" kern="1200" dirty="0">
                <a:solidFill>
                  <a:schemeClr val="tx1"/>
                </a:solidFill>
                <a:effectLst/>
                <a:latin typeface="+mn-lt"/>
                <a:ea typeface="+mn-ea"/>
                <a:cs typeface="+mn-cs"/>
              </a:rPr>
              <a:t>regimen.</a:t>
            </a:r>
          </a:p>
          <a:p>
            <a:r>
              <a:rPr lang="en-US" sz="1200" i="1" kern="1200" dirty="0">
                <a:solidFill>
                  <a:schemeClr val="tx1"/>
                </a:solidFill>
                <a:effectLst/>
                <a:latin typeface="+mn-lt"/>
                <a:ea typeface="+mn-ea"/>
                <a:cs typeface="+mn-cs"/>
              </a:rPr>
              <a:t>More examples at the end of document for your reference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NEEDS ASSESSMENT: How was the educational need/practice gap for this activity identified?</a:t>
            </a:r>
          </a:p>
          <a:p>
            <a:r>
              <a:rPr lang="en-US" sz="1200" kern="1200" dirty="0">
                <a:solidFill>
                  <a:schemeClr val="tx1"/>
                </a:solidFill>
                <a:effectLst/>
                <a:latin typeface="+mn-lt"/>
                <a:ea typeface="+mn-ea"/>
                <a:cs typeface="+mn-cs"/>
              </a:rPr>
              <a:t>Place an X by each source utilized to identify the need for this activity. </a:t>
            </a:r>
            <a:br>
              <a:rPr lang="en-US" sz="1200" kern="1200" dirty="0">
                <a:solidFill>
                  <a:schemeClr val="tx1"/>
                </a:solidFill>
                <a:effectLst/>
                <a:latin typeface="+mn-lt"/>
                <a:ea typeface="+mn-ea"/>
                <a:cs typeface="+mn-cs"/>
              </a:rPr>
            </a:br>
            <a:r>
              <a:rPr lang="en-US" sz="1200" i="1" kern="1200" dirty="0">
                <a:solidFill>
                  <a:schemeClr val="tx1"/>
                </a:solidFill>
                <a:effectLst/>
                <a:latin typeface="+mn-lt"/>
                <a:ea typeface="+mn-ea"/>
                <a:cs typeface="+mn-cs"/>
              </a:rPr>
              <a:t>Attach copies of documentation for each source indicated (required)</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Method:</a:t>
            </a:r>
          </a:p>
          <a:p>
            <a:r>
              <a:rPr lang="en-US" sz="1200" kern="1200" dirty="0">
                <a:solidFill>
                  <a:schemeClr val="tx1"/>
                </a:solidFill>
                <a:effectLst/>
                <a:latin typeface="+mn-lt"/>
                <a:ea typeface="+mn-ea"/>
                <a:cs typeface="+mn-cs"/>
              </a:rPr>
              <a:t>Example of required document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Previous participant evaluation data</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Research/literature review</a:t>
            </a:r>
          </a:p>
          <a:p>
            <a:r>
              <a:rPr lang="en-US" sz="1200" kern="1200" dirty="0">
                <a:solidFill>
                  <a:schemeClr val="tx1"/>
                </a:solidFill>
                <a:effectLst/>
                <a:latin typeface="+mn-lt"/>
                <a:ea typeface="+mn-ea"/>
                <a:cs typeface="+mn-cs"/>
              </a:rPr>
              <a:t>Abstract(s) or articles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Expert Opinion</a:t>
            </a:r>
          </a:p>
          <a:p>
            <a:r>
              <a:rPr lang="en-US" sz="1200" kern="1200" dirty="0">
                <a:solidFill>
                  <a:schemeClr val="tx1"/>
                </a:solidFill>
                <a:effectLst/>
                <a:latin typeface="+mn-lt"/>
                <a:ea typeface="+mn-ea"/>
                <a:cs typeface="+mn-cs"/>
              </a:rPr>
              <a:t>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Target audience survey</a:t>
            </a:r>
          </a:p>
          <a:p>
            <a:r>
              <a:rPr lang="en-US" sz="1200" kern="1200" dirty="0">
                <a:solidFill>
                  <a:schemeClr val="tx1"/>
                </a:solidFill>
                <a:effectLst/>
                <a:latin typeface="+mn-lt"/>
                <a:ea typeface="+mn-ea"/>
                <a:cs typeface="+mn-cs"/>
              </a:rPr>
              <a:t>Copy of tool and summary data</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Regulatory body requirements</a:t>
            </a:r>
          </a:p>
          <a:p>
            <a:r>
              <a:rPr lang="en-US" sz="1200" kern="1200" dirty="0">
                <a:solidFill>
                  <a:schemeClr val="tx1"/>
                </a:solidFill>
                <a:effectLst/>
                <a:latin typeface="+mn-lt"/>
                <a:ea typeface="+mn-ea"/>
                <a:cs typeface="+mn-cs"/>
              </a:rPr>
              <a:t>Requirements summary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Data from public health sources</a:t>
            </a:r>
          </a:p>
          <a:p>
            <a:r>
              <a:rPr lang="en-US" sz="1200" kern="1200" dirty="0">
                <a:solidFill>
                  <a:schemeClr val="tx1"/>
                </a:solidFill>
                <a:effectLst/>
                <a:latin typeface="+mn-lt"/>
                <a:ea typeface="+mn-ea"/>
                <a:cs typeface="+mn-cs"/>
              </a:rPr>
              <a:t>Abstract, articles, references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(describe)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ANTICIPATED CHANGE: Based on the needs/gaps described above, what is the activity designed to change?</a:t>
            </a:r>
          </a:p>
          <a:p>
            <a:r>
              <a:rPr lang="en-US" sz="1200" kern="1200" dirty="0">
                <a:solidFill>
                  <a:schemeClr val="tx1"/>
                </a:solidFill>
                <a:effectLst/>
                <a:latin typeface="+mn-lt"/>
                <a:ea typeface="+mn-ea"/>
                <a:cs typeface="+mn-cs"/>
              </a:rPr>
              <a:t>(check which will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Competence – Knowing how to do something. </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hear information related to advances or best practice</a:t>
            </a:r>
          </a:p>
          <a:p>
            <a:r>
              <a:rPr lang="en-US" sz="1200" kern="1200" dirty="0">
                <a:solidFill>
                  <a:schemeClr val="tx1"/>
                </a:solidFill>
                <a:effectLst/>
                <a:latin typeface="+mn-lt"/>
                <a:ea typeface="+mn-ea"/>
                <a:cs typeface="+mn-cs"/>
              </a:rPr>
              <a:t>•	hear examples of application in practice of information presented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Performance – actually doing something</a:t>
            </a:r>
          </a:p>
          <a:p>
            <a:r>
              <a:rPr lang="en-US" sz="1200" i="1" kern="1200" dirty="0">
                <a:solidFill>
                  <a:schemeClr val="tx1"/>
                </a:solidFill>
                <a:effectLst/>
                <a:latin typeface="+mn-lt"/>
                <a:ea typeface="+mn-ea"/>
                <a:cs typeface="+mn-cs"/>
              </a:rPr>
              <a:t>Selecting this option requires that the CME activity being planned provide participants with an opportunity to:</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practice what they have learned during the CME activity</a:t>
            </a:r>
          </a:p>
          <a:p>
            <a:r>
              <a:rPr lang="en-US" sz="1200" kern="1200" dirty="0">
                <a:solidFill>
                  <a:schemeClr val="tx1"/>
                </a:solidFill>
                <a:effectLst/>
                <a:latin typeface="+mn-lt"/>
                <a:ea typeface="+mn-ea"/>
                <a:cs typeface="+mn-cs"/>
              </a:rPr>
              <a:t>•	receive feedback about doing what they have learned during the CME 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 Potential Barriers do you anticipate attendees may encounter in incorporating new knowledge, competency, and/or performance objectives into their practice? Check all that apply in your case. Open the attached document called 2018 Potential Barriers. If you have anything new to add do it so here.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Potential Barriers</a:t>
            </a:r>
          </a:p>
          <a:p>
            <a:r>
              <a:rPr lang="en-US" sz="1200" kern="1200" dirty="0">
                <a:solidFill>
                  <a:schemeClr val="tx1"/>
                </a:solidFill>
                <a:effectLst/>
                <a:latin typeface="+mn-lt"/>
                <a:ea typeface="+mn-ea"/>
                <a:cs typeface="+mn-cs"/>
              </a:rPr>
              <a:t>how will this educational activity address these potential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time to assess or counsel patients</a:t>
            </a:r>
          </a:p>
          <a:p>
            <a:r>
              <a:rPr lang="en-US" sz="120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As to how will this educational activity address these potential barriers – this is common to most topics. Attached you will find a document called 2018 Potential barriers. </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If you have anything new to add please add it there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Cost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 perceived barriers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administrative support/resources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Compliance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Insurance/reimbursement issues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Lack of consensus on professional guidelines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Other - describe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CME OBJECTIVES </a:t>
            </a:r>
          </a:p>
          <a:p>
            <a:r>
              <a:rPr lang="en-US" sz="1200" kern="1200" dirty="0">
                <a:solidFill>
                  <a:schemeClr val="tx1"/>
                </a:solidFill>
                <a:effectLst/>
                <a:latin typeface="+mn-lt"/>
                <a:ea typeface="+mn-ea"/>
                <a:cs typeface="+mn-cs"/>
              </a:rPr>
              <a:t>Based on the results described above, state at least three or more things that physician participants             should be able to do after they participate in this CME activity. </a:t>
            </a:r>
          </a:p>
          <a:p>
            <a:r>
              <a:rPr lang="en-US" sz="1200" kern="1200" dirty="0">
                <a:solidFill>
                  <a:schemeClr val="tx1"/>
                </a:solidFill>
                <a:effectLst/>
                <a:latin typeface="+mn-lt"/>
                <a:ea typeface="+mn-ea"/>
                <a:cs typeface="+mn-cs"/>
              </a:rPr>
              <a:t>Upon completion of this activity, attendees should be able to:</a:t>
            </a:r>
          </a:p>
          <a:p>
            <a:r>
              <a:rPr lang="en-US" sz="1200" kern="1200" dirty="0">
                <a:solidFill>
                  <a:schemeClr val="tx1"/>
                </a:solidFill>
                <a:effectLst/>
                <a:latin typeface="+mn-lt"/>
                <a:ea typeface="+mn-ea"/>
                <a:cs typeface="+mn-cs"/>
              </a:rPr>
              <a:t>1.	A</a:t>
            </a:r>
          </a:p>
          <a:p>
            <a:r>
              <a:rPr lang="en-US" sz="1200" kern="1200" dirty="0">
                <a:solidFill>
                  <a:schemeClr val="tx1"/>
                </a:solidFill>
                <a:effectLst/>
                <a:latin typeface="+mn-lt"/>
                <a:ea typeface="+mn-ea"/>
                <a:cs typeface="+mn-cs"/>
              </a:rPr>
              <a:t>2.	B</a:t>
            </a:r>
          </a:p>
          <a:p>
            <a:r>
              <a:rPr lang="en-US" sz="1200" kern="1200" dirty="0">
                <a:solidFill>
                  <a:schemeClr val="tx1"/>
                </a:solidFill>
                <a:effectLst/>
                <a:latin typeface="+mn-lt"/>
                <a:ea typeface="+mn-ea"/>
                <a:cs typeface="+mn-cs"/>
              </a:rPr>
              <a:t>3.	C</a:t>
            </a:r>
          </a:p>
          <a:p>
            <a:r>
              <a:rPr lang="en-US" sz="1200" kern="1200" dirty="0">
                <a:solidFill>
                  <a:schemeClr val="tx1"/>
                </a:solidFill>
                <a:effectLst/>
                <a:latin typeface="+mn-lt"/>
                <a:ea typeface="+mn-ea"/>
                <a:cs typeface="+mn-cs"/>
              </a:rPr>
              <a:t>The ACCME does not want you to use the words </a:t>
            </a:r>
            <a:r>
              <a:rPr lang="en-US" sz="1200" i="1" kern="1200" dirty="0">
                <a:solidFill>
                  <a:schemeClr val="tx1"/>
                </a:solidFill>
                <a:effectLst/>
                <a:latin typeface="+mn-lt"/>
                <a:ea typeface="+mn-ea"/>
                <a:cs typeface="+mn-cs"/>
              </a:rPr>
              <a:t>- think, understand, know, appreciate, learn, comprehend, be aware of, be familiar with, etc</a:t>
            </a:r>
            <a:r>
              <a:rPr lang="en-US" sz="1200" kern="1200" dirty="0">
                <a:solidFill>
                  <a:schemeClr val="tx1"/>
                </a:solidFill>
                <a:effectLst/>
                <a:latin typeface="+mn-lt"/>
                <a:ea typeface="+mn-ea"/>
                <a:cs typeface="+mn-cs"/>
              </a:rPr>
              <a:t>. as they are not measurable.</a:t>
            </a:r>
          </a:p>
          <a:p>
            <a:r>
              <a:rPr lang="en-US" sz="1200" kern="1200" dirty="0">
                <a:solidFill>
                  <a:schemeClr val="tx1"/>
                </a:solidFill>
                <a:effectLst/>
                <a:latin typeface="+mn-lt"/>
                <a:ea typeface="+mn-ea"/>
                <a:cs typeface="+mn-cs"/>
              </a:rPr>
              <a:t>You can use the words – </a:t>
            </a:r>
            <a:r>
              <a:rPr lang="en-US" sz="1200" i="1" kern="1200" dirty="0">
                <a:solidFill>
                  <a:schemeClr val="tx1"/>
                </a:solidFill>
                <a:effectLst/>
                <a:latin typeface="+mn-lt"/>
                <a:ea typeface="+mn-ea"/>
                <a:cs typeface="+mn-cs"/>
              </a:rPr>
              <a:t>Analyze, Assess, Compare, Contrast, Design, Develop, Differentiate  ,Distinguish ,Evaluate , Formulate ,Plan  ,Recommend , Apply ,Counsel ,Diagnose , Employ ,Examine  ,Incorporate ,Integrate  Interpret, Manage, Perform, Prescribe, Utilize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ACGME or IOM related competency associated with this activity: check all that apply.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Activity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Patient Care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Communication Skills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Quality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Practice-based learning and improvement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Professionalism</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Utilization of Informatics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Medical/Clinical Knowledge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Systems-based practice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Evidence-based Practice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RESULTS</a:t>
            </a:r>
          </a:p>
          <a:p>
            <a:r>
              <a:rPr lang="en-US" sz="1200" kern="1200" dirty="0">
                <a:solidFill>
                  <a:schemeClr val="tx1"/>
                </a:solidFill>
                <a:effectLst/>
                <a:latin typeface="+mn-lt"/>
                <a:ea typeface="+mn-ea"/>
                <a:cs typeface="+mn-cs"/>
              </a:rPr>
              <a:t>describe the results expected (outcomes) for this activity in terms of </a:t>
            </a:r>
          </a:p>
          <a:p>
            <a:pPr lvl="0"/>
            <a:r>
              <a:rPr lang="en-US" sz="1200" kern="1200" dirty="0">
                <a:solidFill>
                  <a:schemeClr val="tx1"/>
                </a:solidFill>
                <a:effectLst/>
                <a:latin typeface="+mn-lt"/>
                <a:ea typeface="+mn-ea"/>
                <a:cs typeface="+mn-cs"/>
              </a:rPr>
              <a:t>specific improvements in patient care or </a:t>
            </a:r>
          </a:p>
          <a:p>
            <a:pPr lvl="0"/>
            <a:r>
              <a:rPr lang="en-US" sz="1200" kern="1200" dirty="0">
                <a:solidFill>
                  <a:schemeClr val="tx1"/>
                </a:solidFill>
                <a:effectLst/>
                <a:latin typeface="+mn-lt"/>
                <a:ea typeface="+mn-ea"/>
                <a:cs typeface="+mn-cs"/>
              </a:rPr>
              <a:t>other work related to the practice of medicine.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MEASURING YOUR SUCCESS: </a:t>
            </a:r>
          </a:p>
          <a:p>
            <a:r>
              <a:rPr lang="en-US" sz="1200" kern="1200" dirty="0">
                <a:solidFill>
                  <a:schemeClr val="tx1"/>
                </a:solidFill>
                <a:effectLst/>
                <a:latin typeface="+mn-lt"/>
                <a:ea typeface="+mn-ea"/>
                <a:cs typeface="+mn-cs"/>
              </a:rPr>
              <a:t>Will use pre-and post CME activity questionnaire to measure success.</a:t>
            </a:r>
          </a:p>
          <a:p>
            <a:r>
              <a:rPr lang="en-US" sz="1200" kern="1200" dirty="0">
                <a:solidFill>
                  <a:schemeClr val="tx1"/>
                </a:solidFill>
                <a:effectLst/>
                <a:latin typeface="+mn-lt"/>
                <a:ea typeface="+mn-ea"/>
                <a:cs typeface="+mn-cs"/>
              </a:rPr>
              <a:t>Please provide 3 questions and answers that will asked to the audience before and after your talk. The answer to these questions should be in your presentation. Please highlight the correct answer</a:t>
            </a:r>
          </a:p>
          <a:p>
            <a:pPr lvl="0"/>
            <a:r>
              <a:rPr lang="en-US" dirty="0">
                <a:effectLst/>
              </a:rPr>
              <a:t>Question1</a:t>
            </a:r>
          </a:p>
          <a:p>
            <a:pPr lvl="1"/>
            <a:r>
              <a:rPr lang="en-US" dirty="0">
                <a:effectLst/>
              </a:rPr>
              <a:t>Answer</a:t>
            </a:r>
          </a:p>
          <a:p>
            <a:pPr lvl="1"/>
            <a:r>
              <a:rPr lang="en-US" dirty="0">
                <a:effectLst/>
              </a:rPr>
              <a:t>Answer</a:t>
            </a:r>
          </a:p>
          <a:p>
            <a:pPr lvl="1"/>
            <a:r>
              <a:rPr lang="en-US" dirty="0">
                <a:effectLst/>
              </a:rPr>
              <a:t>Answer</a:t>
            </a:r>
          </a:p>
          <a:p>
            <a:pPr lvl="0"/>
            <a:r>
              <a:rPr lang="en-US" dirty="0">
                <a:effectLst/>
              </a:rPr>
              <a:t>Question 2</a:t>
            </a:r>
          </a:p>
          <a:p>
            <a:pPr lvl="1"/>
            <a:r>
              <a:rPr lang="en-US" dirty="0">
                <a:effectLst/>
              </a:rPr>
              <a:t>Answer</a:t>
            </a:r>
          </a:p>
          <a:p>
            <a:pPr lvl="1"/>
            <a:r>
              <a:rPr lang="en-US" dirty="0">
                <a:effectLst/>
              </a:rPr>
              <a:t>Answer</a:t>
            </a:r>
          </a:p>
          <a:p>
            <a:pPr lvl="1"/>
            <a:r>
              <a:rPr lang="en-US" dirty="0">
                <a:effectLst/>
              </a:rPr>
              <a:t>Answer</a:t>
            </a:r>
          </a:p>
          <a:p>
            <a:r>
              <a:rPr lang="en-US" dirty="0">
                <a:effectLst/>
              </a:rPr>
              <a:t> </a:t>
            </a:r>
          </a:p>
          <a:p>
            <a:pPr lvl="0"/>
            <a:r>
              <a:rPr lang="en-US" dirty="0">
                <a:effectLst/>
              </a:rPr>
              <a:t>Question 3</a:t>
            </a:r>
          </a:p>
          <a:p>
            <a:pPr lvl="1"/>
            <a:r>
              <a:rPr lang="en-US" dirty="0">
                <a:effectLst/>
              </a:rPr>
              <a:t>Answer</a:t>
            </a:r>
          </a:p>
          <a:p>
            <a:pPr lvl="1"/>
            <a:r>
              <a:rPr lang="en-US" dirty="0">
                <a:effectLst/>
              </a:rPr>
              <a:t>Answer</a:t>
            </a:r>
          </a:p>
          <a:p>
            <a:pPr lvl="1"/>
            <a:r>
              <a:rPr lang="en-US" dirty="0">
                <a:effectLst/>
              </a:rPr>
              <a:t>Answer</a:t>
            </a:r>
          </a:p>
          <a:p>
            <a:r>
              <a:rPr lang="en-US" dirty="0">
                <a:effectLst/>
              </a:rPr>
              <a:t> </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E02111CC-1F92-401A-8ED2-051C36BADE94}" type="slidenum">
              <a:rPr lang="en-US" smtClean="0"/>
              <a:t>6</a:t>
            </a:fld>
            <a:endParaRPr lang="en-US"/>
          </a:p>
        </p:txBody>
      </p:sp>
    </p:spTree>
    <p:extLst>
      <p:ext uri="{BB962C8B-B14F-4D97-AF65-F5344CB8AC3E}">
        <p14:creationId xmlns:p14="http://schemas.microsoft.com/office/powerpoint/2010/main" val="472084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7</a:t>
            </a:fld>
            <a:endParaRPr lang="en-US"/>
          </a:p>
        </p:txBody>
      </p:sp>
    </p:spTree>
    <p:extLst>
      <p:ext uri="{BB962C8B-B14F-4D97-AF65-F5344CB8AC3E}">
        <p14:creationId xmlns:p14="http://schemas.microsoft.com/office/powerpoint/2010/main" val="180572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8</a:t>
            </a:fld>
            <a:endParaRPr lang="en-US"/>
          </a:p>
        </p:txBody>
      </p:sp>
    </p:spTree>
    <p:extLst>
      <p:ext uri="{BB962C8B-B14F-4D97-AF65-F5344CB8AC3E}">
        <p14:creationId xmlns:p14="http://schemas.microsoft.com/office/powerpoint/2010/main" val="40388356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9</a:t>
            </a:fld>
            <a:endParaRPr lang="en-US"/>
          </a:p>
        </p:txBody>
      </p:sp>
    </p:spTree>
    <p:extLst>
      <p:ext uri="{BB962C8B-B14F-4D97-AF65-F5344CB8AC3E}">
        <p14:creationId xmlns:p14="http://schemas.microsoft.com/office/powerpoint/2010/main" val="158548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02111CC-1F92-401A-8ED2-051C36BADE94}" type="slidenum">
              <a:rPr lang="en-US" smtClean="0"/>
              <a:t>10</a:t>
            </a:fld>
            <a:endParaRPr lang="en-US"/>
          </a:p>
        </p:txBody>
      </p:sp>
    </p:spTree>
    <p:extLst>
      <p:ext uri="{BB962C8B-B14F-4D97-AF65-F5344CB8AC3E}">
        <p14:creationId xmlns:p14="http://schemas.microsoft.com/office/powerpoint/2010/main" val="2092816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5373325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5694CE-4878-48C2-ABDE-9B3C93D6B92A}"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378057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25694CE-4878-48C2-ABDE-9B3C93D6B92A}" type="datetimeFigureOut">
              <a:rPr lang="en-US" smtClean="0"/>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4030106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6/22/2020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015319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C25694CE-4878-48C2-ABDE-9B3C93D6B92A}"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41683000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25694CE-4878-48C2-ABDE-9B3C93D6B92A}" type="datetimeFigureOut">
              <a:rPr lang="en-US" smtClean="0"/>
              <a:t>6/22/2020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429213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C25694CE-4878-48C2-ABDE-9B3C93D6B92A}" type="datetimeFigureOut">
              <a:rPr lang="en-US" smtClean="0"/>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FEB10F-715F-491E-B483-353EBB7F08C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944709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25694CE-4878-48C2-ABDE-9B3C93D6B92A}" type="datetimeFigureOut">
              <a:rPr lang="en-US" smtClean="0"/>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101223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694CE-4878-48C2-ABDE-9B3C93D6B92A}" type="datetimeFigureOut">
              <a:rPr lang="en-US" smtClean="0"/>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898568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C25694CE-4878-48C2-ABDE-9B3C93D6B92A}" type="datetimeFigureOut">
              <a:rPr lang="en-US" smtClean="0"/>
              <a:t>6/22/2020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578860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C25694CE-4878-48C2-ABDE-9B3C93D6B92A}" type="datetimeFigureOut">
              <a:rPr lang="en-US" smtClean="0"/>
              <a:t>6/22/2020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30FEB10F-715F-491E-B483-353EBB7F08CC}" type="slidenum">
              <a:rPr lang="en-US" smtClean="0"/>
              <a:t>‹#›</a:t>
            </a:fld>
            <a:endParaRPr lang="en-US"/>
          </a:p>
        </p:txBody>
      </p:sp>
    </p:spTree>
    <p:extLst>
      <p:ext uri="{BB962C8B-B14F-4D97-AF65-F5344CB8AC3E}">
        <p14:creationId xmlns:p14="http://schemas.microsoft.com/office/powerpoint/2010/main" val="250879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C25694CE-4878-48C2-ABDE-9B3C93D6B92A}" type="datetimeFigureOut">
              <a:rPr lang="en-US" smtClean="0"/>
              <a:t>6/22/2020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0FEB10F-715F-491E-B483-353EBB7F08CC}" type="slidenum">
              <a:rPr lang="en-US" smtClean="0"/>
              <a:t>‹#›</a:t>
            </a:fld>
            <a:endParaRPr lang="en-US"/>
          </a:p>
        </p:txBody>
      </p:sp>
    </p:spTree>
    <p:extLst>
      <p:ext uri="{BB962C8B-B14F-4D97-AF65-F5344CB8AC3E}">
        <p14:creationId xmlns:p14="http://schemas.microsoft.com/office/powerpoint/2010/main" val="2296982384"/>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on24.com/blog/how-to-record-professional-webinars-from-hom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7B2E4-09F4-4399-93AC-CEC9A56BB2BD}"/>
              </a:ext>
            </a:extLst>
          </p:cNvPr>
          <p:cNvSpPr>
            <a:spLocks noGrp="1"/>
          </p:cNvSpPr>
          <p:nvPr>
            <p:ph type="ctrTitle"/>
          </p:nvPr>
        </p:nvSpPr>
        <p:spPr>
          <a:xfrm>
            <a:off x="7543800" y="694944"/>
            <a:ext cx="3914394" cy="3355848"/>
          </a:xfrm>
          <a:ln>
            <a:noFill/>
          </a:ln>
        </p:spPr>
        <p:txBody>
          <a:bodyPr>
            <a:normAutofit/>
          </a:bodyPr>
          <a:lstStyle/>
          <a:p>
            <a:pPr>
              <a:lnSpc>
                <a:spcPct val="150000"/>
              </a:lnSpc>
            </a:pPr>
            <a:r>
              <a:rPr lang="en-US" sz="2400" dirty="0"/>
              <a:t>Collaboration with KCMS on WEBINAR</a:t>
            </a:r>
            <a:br>
              <a:rPr lang="en-US" sz="2400" dirty="0"/>
            </a:br>
            <a:r>
              <a:rPr lang="en-US" sz="2400" dirty="0"/>
              <a:t>CME CONFERENCE</a:t>
            </a:r>
          </a:p>
        </p:txBody>
      </p:sp>
      <p:sp>
        <p:nvSpPr>
          <p:cNvPr id="3" name="Subtitle 2">
            <a:extLst>
              <a:ext uri="{FF2B5EF4-FFF2-40B4-BE49-F238E27FC236}">
                <a16:creationId xmlns:a16="http://schemas.microsoft.com/office/drawing/2014/main" id="{E2469166-33A6-4BD0-9CEB-D5305E97DA2E}"/>
              </a:ext>
            </a:extLst>
          </p:cNvPr>
          <p:cNvSpPr>
            <a:spLocks noGrp="1"/>
          </p:cNvSpPr>
          <p:nvPr>
            <p:ph type="subTitle" idx="1"/>
          </p:nvPr>
        </p:nvSpPr>
        <p:spPr>
          <a:xfrm>
            <a:off x="8528505" y="4352544"/>
            <a:ext cx="2668122" cy="1239894"/>
          </a:xfrm>
        </p:spPr>
        <p:txBody>
          <a:bodyPr>
            <a:normAutofit/>
          </a:bodyPr>
          <a:lstStyle/>
          <a:p>
            <a:r>
              <a:rPr lang="en-US" sz="1800"/>
              <a:t>By </a:t>
            </a:r>
          </a:p>
          <a:p>
            <a:r>
              <a:rPr lang="en-US" sz="1800"/>
              <a:t>Usha M Reddy MD</a:t>
            </a:r>
          </a:p>
          <a:p>
            <a:r>
              <a:rPr lang="en-US" sz="1800"/>
              <a:t>Executive Director WAPI</a:t>
            </a:r>
          </a:p>
        </p:txBody>
      </p:sp>
      <p:pic>
        <p:nvPicPr>
          <p:cNvPr id="5" name="Picture 4">
            <a:extLst>
              <a:ext uri="{FF2B5EF4-FFF2-40B4-BE49-F238E27FC236}">
                <a16:creationId xmlns:a16="http://schemas.microsoft.com/office/drawing/2014/main" id="{6FB63EE2-1D63-4205-BB59-03B2AA33EADC}"/>
              </a:ext>
            </a:extLst>
          </p:cNvPr>
          <p:cNvPicPr>
            <a:picLocks noChangeAspect="1"/>
          </p:cNvPicPr>
          <p:nvPr/>
        </p:nvPicPr>
        <p:blipFill rotWithShape="1">
          <a:blip r:embed="rId2">
            <a:extLst>
              <a:ext uri="{28A0092B-C50C-407E-A947-70E740481C1C}">
                <a14:useLocalDpi xmlns:a14="http://schemas.microsoft.com/office/drawing/2010/main" val="0"/>
              </a:ext>
            </a:extLst>
          </a:blip>
          <a:srcRect t="5220" r="-1" b="-1"/>
          <a:stretch/>
        </p:blipFill>
        <p:spPr>
          <a:xfrm>
            <a:off x="1113201" y="1122807"/>
            <a:ext cx="5925312" cy="4297680"/>
          </a:xfrm>
          <a:prstGeom prst="rect">
            <a:avLst/>
          </a:prstGeom>
        </p:spPr>
      </p:pic>
    </p:spTree>
    <p:extLst>
      <p:ext uri="{BB962C8B-B14F-4D97-AF65-F5344CB8AC3E}">
        <p14:creationId xmlns:p14="http://schemas.microsoft.com/office/powerpoint/2010/main" val="2366281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dirty="0">
                <a:solidFill>
                  <a:schemeClr val="accent2">
                    <a:lumMod val="50000"/>
                  </a:schemeClr>
                </a:solidFill>
              </a:rPr>
              <a:t>PAPERWORK – clarify responsibility</a:t>
            </a:r>
          </a:p>
        </p:txBody>
      </p:sp>
      <p:sp>
        <p:nvSpPr>
          <p:cNvPr id="4" name="TextBox 3">
            <a:extLst>
              <a:ext uri="{FF2B5EF4-FFF2-40B4-BE49-F238E27FC236}">
                <a16:creationId xmlns:a16="http://schemas.microsoft.com/office/drawing/2014/main" id="{90EA2F60-0896-406B-97D3-58C5CEA572B0}"/>
              </a:ext>
            </a:extLst>
          </p:cNvPr>
          <p:cNvSpPr txBox="1"/>
          <p:nvPr/>
        </p:nvSpPr>
        <p:spPr>
          <a:xfrm flipH="1">
            <a:off x="6166104" y="1241612"/>
            <a:ext cx="5556503" cy="5029518"/>
          </a:xfrm>
          <a:prstGeom prst="rect">
            <a:avLst/>
          </a:prstGeom>
          <a:noFill/>
        </p:spPr>
        <p:txBody>
          <a:bodyPr wrap="square" rtlCol="0">
            <a:spAutoFit/>
          </a:bodyPr>
          <a:lstStyle/>
          <a:p>
            <a:pPr>
              <a:lnSpc>
                <a:spcPct val="150000"/>
              </a:lnSpc>
            </a:pPr>
            <a:r>
              <a:rPr lang="en-US" dirty="0"/>
              <a:t>Application / </a:t>
            </a:r>
          </a:p>
          <a:p>
            <a:pPr marL="742950" lvl="1" indent="-285750">
              <a:lnSpc>
                <a:spcPct val="150000"/>
              </a:lnSpc>
              <a:buFont typeface="Arial" panose="020B0604020202020204" pitchFamily="34" charset="0"/>
              <a:buChar char="•"/>
            </a:pPr>
            <a:r>
              <a:rPr lang="en-US" dirty="0"/>
              <a:t>Program Agenda</a:t>
            </a:r>
          </a:p>
          <a:p>
            <a:pPr marL="742950" lvl="1" indent="-285750">
              <a:lnSpc>
                <a:spcPct val="150000"/>
              </a:lnSpc>
              <a:buFont typeface="Arial" panose="020B0604020202020204" pitchFamily="34" charset="0"/>
              <a:buChar char="•"/>
            </a:pPr>
            <a:r>
              <a:rPr lang="en-US" dirty="0"/>
              <a:t>Evaluation Tools</a:t>
            </a:r>
          </a:p>
          <a:p>
            <a:pPr marL="742950" lvl="1" indent="-285750">
              <a:lnSpc>
                <a:spcPct val="150000"/>
              </a:lnSpc>
              <a:buFont typeface="Arial" panose="020B0604020202020204" pitchFamily="34" charset="0"/>
              <a:buChar char="•"/>
            </a:pPr>
            <a:r>
              <a:rPr lang="en-US" dirty="0"/>
              <a:t>CME Objectives/ /</a:t>
            </a:r>
          </a:p>
          <a:p>
            <a:pPr marL="742950" lvl="1" indent="-285750">
              <a:lnSpc>
                <a:spcPct val="150000"/>
              </a:lnSpc>
              <a:buFont typeface="Arial" panose="020B0604020202020204" pitchFamily="34" charset="0"/>
              <a:buChar char="•"/>
            </a:pPr>
            <a:r>
              <a:rPr lang="en-US" dirty="0"/>
              <a:t>CME needs Assessment /</a:t>
            </a:r>
          </a:p>
          <a:p>
            <a:pPr marL="742950" lvl="1" indent="-285750">
              <a:lnSpc>
                <a:spcPct val="150000"/>
              </a:lnSpc>
              <a:buFont typeface="Arial" panose="020B0604020202020204" pitchFamily="34" charset="0"/>
              <a:buChar char="•"/>
            </a:pPr>
            <a:r>
              <a:rPr lang="en-US" dirty="0"/>
              <a:t>Practice Gap Analysis</a:t>
            </a:r>
          </a:p>
          <a:p>
            <a:pPr marL="742950" lvl="1" indent="-285750">
              <a:lnSpc>
                <a:spcPct val="150000"/>
              </a:lnSpc>
              <a:buFont typeface="Arial" panose="020B0604020202020204" pitchFamily="34" charset="0"/>
              <a:buChar char="•"/>
            </a:pPr>
            <a:r>
              <a:rPr lang="en-US" dirty="0"/>
              <a:t>Expected Outcomes / </a:t>
            </a:r>
          </a:p>
          <a:p>
            <a:pPr marL="742950" lvl="1" indent="-285750">
              <a:lnSpc>
                <a:spcPct val="150000"/>
              </a:lnSpc>
              <a:buFont typeface="Arial" panose="020B0604020202020204" pitchFamily="34" charset="0"/>
              <a:buChar char="•"/>
            </a:pPr>
            <a:r>
              <a:rPr lang="en-US" dirty="0"/>
              <a:t>Evaluation Tools /</a:t>
            </a:r>
          </a:p>
          <a:p>
            <a:pPr marL="742950" lvl="1" indent="-285750">
              <a:lnSpc>
                <a:spcPct val="150000"/>
              </a:lnSpc>
              <a:buFont typeface="Arial" panose="020B0604020202020204" pitchFamily="34" charset="0"/>
              <a:buChar char="•"/>
            </a:pPr>
            <a:r>
              <a:rPr lang="en-US" dirty="0"/>
              <a:t>Potential Barriers</a:t>
            </a:r>
          </a:p>
          <a:p>
            <a:pPr marL="285750" indent="-285750">
              <a:lnSpc>
                <a:spcPct val="150000"/>
              </a:lnSpc>
              <a:buFont typeface="Arial" panose="020B0604020202020204" pitchFamily="34" charset="0"/>
              <a:buChar char="•"/>
            </a:pPr>
            <a:r>
              <a:rPr lang="en-US" dirty="0"/>
              <a:t>Disclosures of Speakers and Committee Members / </a:t>
            </a:r>
          </a:p>
          <a:p>
            <a:pPr marL="285750" indent="-285750">
              <a:lnSpc>
                <a:spcPct val="150000"/>
              </a:lnSpc>
              <a:buFont typeface="Arial" panose="020B0604020202020204" pitchFamily="34" charset="0"/>
              <a:buChar char="•"/>
            </a:pPr>
            <a:r>
              <a:rPr lang="en-US" dirty="0"/>
              <a:t>Conflict of Interest</a:t>
            </a:r>
          </a:p>
          <a:p>
            <a:pPr marL="285750" indent="-285750">
              <a:lnSpc>
                <a:spcPct val="150000"/>
              </a:lnSpc>
              <a:buFont typeface="Arial" panose="020B0604020202020204" pitchFamily="34" charset="0"/>
              <a:buChar char="•"/>
            </a:pPr>
            <a:r>
              <a:rPr lang="en-US" dirty="0"/>
              <a:t>Marketing / / Flyer / Brochure</a:t>
            </a:r>
          </a:p>
        </p:txBody>
      </p:sp>
      <p:sp>
        <p:nvSpPr>
          <p:cNvPr id="5" name="Rectangle 4">
            <a:extLst>
              <a:ext uri="{FF2B5EF4-FFF2-40B4-BE49-F238E27FC236}">
                <a16:creationId xmlns:a16="http://schemas.microsoft.com/office/drawing/2014/main" id="{BFC85DAC-218E-4380-83C4-92107DF8B25B}"/>
              </a:ext>
            </a:extLst>
          </p:cNvPr>
          <p:cNvSpPr/>
          <p:nvPr/>
        </p:nvSpPr>
        <p:spPr>
          <a:xfrm>
            <a:off x="832104" y="1727693"/>
            <a:ext cx="3319272" cy="454343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KCMS to clarify</a:t>
            </a:r>
          </a:p>
          <a:p>
            <a:pPr algn="ctr"/>
            <a:r>
              <a:rPr lang="en-US" sz="2800" dirty="0"/>
              <a:t>their part in running this CME collaboration</a:t>
            </a:r>
          </a:p>
        </p:txBody>
      </p:sp>
    </p:spTree>
    <p:extLst>
      <p:ext uri="{BB962C8B-B14F-4D97-AF65-F5344CB8AC3E}">
        <p14:creationId xmlns:p14="http://schemas.microsoft.com/office/powerpoint/2010/main" val="2938355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dirty="0">
                <a:solidFill>
                  <a:schemeClr val="accent2">
                    <a:lumMod val="50000"/>
                  </a:schemeClr>
                </a:solidFill>
              </a:rPr>
              <a:t>GRANTS – clarify responsibility</a:t>
            </a:r>
          </a:p>
        </p:txBody>
      </p:sp>
      <p:sp>
        <p:nvSpPr>
          <p:cNvPr id="5" name="Rectangle 4">
            <a:extLst>
              <a:ext uri="{FF2B5EF4-FFF2-40B4-BE49-F238E27FC236}">
                <a16:creationId xmlns:a16="http://schemas.microsoft.com/office/drawing/2014/main" id="{E2E578F7-2D9B-4230-BA23-31CC468528D8}"/>
              </a:ext>
            </a:extLst>
          </p:cNvPr>
          <p:cNvSpPr/>
          <p:nvPr/>
        </p:nvSpPr>
        <p:spPr>
          <a:xfrm>
            <a:off x="5111508" y="2250275"/>
            <a:ext cx="5465052" cy="3167855"/>
          </a:xfrm>
          <a:prstGeom prst="rect">
            <a:avLst/>
          </a:prstGeom>
          <a:solidFill>
            <a:schemeClr val="bg1"/>
          </a:solidFill>
        </p:spPr>
        <p:txBody>
          <a:bodyPr wrap="square">
            <a:spAutoFit/>
          </a:bodyPr>
          <a:lstStyle/>
          <a:p>
            <a:pPr marL="742950" lvl="1" indent="-285750">
              <a:lnSpc>
                <a:spcPct val="150000"/>
              </a:lnSpc>
              <a:buFont typeface="Arial" panose="020B0604020202020204" pitchFamily="34" charset="0"/>
              <a:buChar char="•"/>
            </a:pPr>
            <a:r>
              <a:rPr lang="en-US" sz="1500" dirty="0"/>
              <a:t>Grant Info</a:t>
            </a:r>
          </a:p>
          <a:p>
            <a:pPr marL="742950" lvl="1" indent="-285750">
              <a:lnSpc>
                <a:spcPct val="150000"/>
              </a:lnSpc>
              <a:buFont typeface="Arial" panose="020B0604020202020204" pitchFamily="34" charset="0"/>
              <a:buChar char="•"/>
            </a:pPr>
            <a:r>
              <a:rPr lang="en-US" sz="1500" dirty="0"/>
              <a:t>Application for Grants</a:t>
            </a:r>
          </a:p>
          <a:p>
            <a:pPr marL="742950" lvl="1" indent="-285750">
              <a:lnSpc>
                <a:spcPct val="150000"/>
              </a:lnSpc>
              <a:buFont typeface="Arial" panose="020B0604020202020204" pitchFamily="34" charset="0"/>
              <a:buChar char="•"/>
            </a:pPr>
            <a:r>
              <a:rPr lang="en-US" sz="1500" dirty="0"/>
              <a:t>Registration</a:t>
            </a:r>
          </a:p>
          <a:p>
            <a:pPr marL="742950" lvl="1" indent="-285750">
              <a:lnSpc>
                <a:spcPct val="150000"/>
              </a:lnSpc>
              <a:buFont typeface="Arial" panose="020B0604020202020204" pitchFamily="34" charset="0"/>
              <a:buChar char="•"/>
            </a:pPr>
            <a:r>
              <a:rPr lang="en-US" sz="1500" dirty="0"/>
              <a:t>Web / Social Media</a:t>
            </a:r>
          </a:p>
          <a:p>
            <a:pPr marL="742950" lvl="1" indent="-285750">
              <a:lnSpc>
                <a:spcPct val="150000"/>
              </a:lnSpc>
              <a:buFont typeface="Arial" panose="020B0604020202020204" pitchFamily="34" charset="0"/>
              <a:buChar char="•"/>
            </a:pPr>
            <a:r>
              <a:rPr lang="en-US" sz="1500" dirty="0"/>
              <a:t>Prepare for Webinar Day / Attendance , Evaluation CME sheet/ Technical help, </a:t>
            </a:r>
          </a:p>
          <a:p>
            <a:pPr marL="742950" lvl="1" indent="-285750">
              <a:lnSpc>
                <a:spcPct val="150000"/>
              </a:lnSpc>
              <a:buFont typeface="Arial" panose="020B0604020202020204" pitchFamily="34" charset="0"/>
              <a:buChar char="•"/>
            </a:pPr>
            <a:r>
              <a:rPr lang="en-US" sz="1500" dirty="0"/>
              <a:t>Post CME info to Co-Sponsor / Outcome summary/Acknowledgments and Letter of Thanks - </a:t>
            </a:r>
          </a:p>
          <a:p>
            <a:pPr marL="742950" lvl="1" indent="-285750">
              <a:lnSpc>
                <a:spcPct val="150000"/>
              </a:lnSpc>
              <a:buFont typeface="Arial" panose="020B0604020202020204" pitchFamily="34" charset="0"/>
              <a:buChar char="•"/>
            </a:pPr>
            <a:endParaRPr lang="en-US" sz="1500" dirty="0"/>
          </a:p>
        </p:txBody>
      </p:sp>
      <p:sp>
        <p:nvSpPr>
          <p:cNvPr id="8" name="Rectangle 7">
            <a:extLst>
              <a:ext uri="{FF2B5EF4-FFF2-40B4-BE49-F238E27FC236}">
                <a16:creationId xmlns:a16="http://schemas.microsoft.com/office/drawing/2014/main" id="{B5FF2269-B28C-4E79-ADBE-8E37FE187571}"/>
              </a:ext>
            </a:extLst>
          </p:cNvPr>
          <p:cNvSpPr/>
          <p:nvPr/>
        </p:nvSpPr>
        <p:spPr>
          <a:xfrm>
            <a:off x="539496" y="1489949"/>
            <a:ext cx="3319272" cy="454343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KCMS to clarify</a:t>
            </a:r>
          </a:p>
          <a:p>
            <a:pPr algn="ctr"/>
            <a:r>
              <a:rPr lang="en-US" sz="2800" dirty="0"/>
              <a:t>their part in running this CME collaboration</a:t>
            </a:r>
          </a:p>
        </p:txBody>
      </p:sp>
    </p:spTree>
    <p:extLst>
      <p:ext uri="{BB962C8B-B14F-4D97-AF65-F5344CB8AC3E}">
        <p14:creationId xmlns:p14="http://schemas.microsoft.com/office/powerpoint/2010/main" val="1824221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dirty="0">
                <a:solidFill>
                  <a:schemeClr val="accent2">
                    <a:lumMod val="50000"/>
                  </a:schemeClr>
                </a:solidFill>
              </a:rPr>
              <a:t>SPEAKER SITE MANAGEMENT – clarify responsibility</a:t>
            </a:r>
          </a:p>
        </p:txBody>
      </p:sp>
      <p:sp>
        <p:nvSpPr>
          <p:cNvPr id="3" name="TextBox 2">
            <a:extLst>
              <a:ext uri="{FF2B5EF4-FFF2-40B4-BE49-F238E27FC236}">
                <a16:creationId xmlns:a16="http://schemas.microsoft.com/office/drawing/2014/main" id="{5C287AB3-3C93-432E-9278-DC2F63F245E9}"/>
              </a:ext>
            </a:extLst>
          </p:cNvPr>
          <p:cNvSpPr txBox="1"/>
          <p:nvPr/>
        </p:nvSpPr>
        <p:spPr>
          <a:xfrm>
            <a:off x="2964243" y="1730181"/>
            <a:ext cx="4689285" cy="4524315"/>
          </a:xfrm>
          <a:prstGeom prst="rect">
            <a:avLst/>
          </a:prstGeom>
          <a:noFill/>
        </p:spPr>
        <p:txBody>
          <a:bodyPr wrap="square" rtlCol="0">
            <a:spAutoFit/>
          </a:bodyPr>
          <a:lstStyle/>
          <a:p>
            <a:r>
              <a:rPr lang="en-US" dirty="0"/>
              <a:t>We need to ensure that the webinar has a good quality and Appeal</a:t>
            </a:r>
          </a:p>
          <a:p>
            <a:endParaRPr lang="en-US" dirty="0"/>
          </a:p>
          <a:p>
            <a:r>
              <a:rPr lang="en-US" dirty="0"/>
              <a:t>Will it be conducted in a studio.</a:t>
            </a:r>
          </a:p>
          <a:p>
            <a:r>
              <a:rPr lang="en-US" dirty="0"/>
              <a:t>If it is conducted from house who is responsible to make sure lighting and audio are studio compatible</a:t>
            </a:r>
          </a:p>
          <a:p>
            <a:endParaRPr lang="en-US" dirty="0"/>
          </a:p>
          <a:p>
            <a:r>
              <a:rPr lang="en-US" dirty="0">
                <a:hlinkClick r:id="rId3"/>
              </a:rPr>
              <a:t>https://www.on24.com/blog/how-to-record-professional-webinars-from-home/</a:t>
            </a:r>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9C316E73-7D68-464D-BB17-38DD3FB3AD98}"/>
              </a:ext>
            </a:extLst>
          </p:cNvPr>
          <p:cNvPicPr>
            <a:picLocks noChangeAspect="1"/>
          </p:cNvPicPr>
          <p:nvPr/>
        </p:nvPicPr>
        <p:blipFill>
          <a:blip r:embed="rId4"/>
          <a:stretch>
            <a:fillRect/>
          </a:stretch>
        </p:blipFill>
        <p:spPr>
          <a:xfrm>
            <a:off x="7898478" y="2153027"/>
            <a:ext cx="4104125" cy="3116607"/>
          </a:xfrm>
          <a:prstGeom prst="rect">
            <a:avLst/>
          </a:prstGeom>
        </p:spPr>
      </p:pic>
      <p:sp>
        <p:nvSpPr>
          <p:cNvPr id="6" name="Rectangle 5">
            <a:extLst>
              <a:ext uri="{FF2B5EF4-FFF2-40B4-BE49-F238E27FC236}">
                <a16:creationId xmlns:a16="http://schemas.microsoft.com/office/drawing/2014/main" id="{021E38FE-866A-4937-BF3C-7B4E01D890EE}"/>
              </a:ext>
            </a:extLst>
          </p:cNvPr>
          <p:cNvSpPr/>
          <p:nvPr/>
        </p:nvSpPr>
        <p:spPr>
          <a:xfrm>
            <a:off x="189396" y="1711059"/>
            <a:ext cx="2142323" cy="454343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a:t>KCMS to clarify</a:t>
            </a:r>
          </a:p>
          <a:p>
            <a:pPr algn="ctr"/>
            <a:r>
              <a:rPr lang="en-US" sz="2800"/>
              <a:t>their part in running this CME collaboration</a:t>
            </a:r>
            <a:endParaRPr lang="en-US" sz="2800" dirty="0"/>
          </a:p>
        </p:txBody>
      </p:sp>
    </p:spTree>
    <p:extLst>
      <p:ext uri="{BB962C8B-B14F-4D97-AF65-F5344CB8AC3E}">
        <p14:creationId xmlns:p14="http://schemas.microsoft.com/office/powerpoint/2010/main" val="2661067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a:solidFill>
                  <a:schemeClr val="accent2">
                    <a:lumMod val="50000"/>
                  </a:schemeClr>
                </a:solidFill>
              </a:rPr>
              <a:t>WEB SITE – requirements </a:t>
            </a:r>
            <a:endParaRPr lang="en-US" dirty="0">
              <a:solidFill>
                <a:schemeClr val="accent2">
                  <a:lumMod val="50000"/>
                </a:schemeClr>
              </a:solidFill>
            </a:endParaRPr>
          </a:p>
        </p:txBody>
      </p:sp>
      <p:sp>
        <p:nvSpPr>
          <p:cNvPr id="5" name="TextBox 4">
            <a:extLst>
              <a:ext uri="{FF2B5EF4-FFF2-40B4-BE49-F238E27FC236}">
                <a16:creationId xmlns:a16="http://schemas.microsoft.com/office/drawing/2014/main" id="{E42A3A98-4AA7-4F2F-9711-DAB828DAD7D8}"/>
              </a:ext>
            </a:extLst>
          </p:cNvPr>
          <p:cNvSpPr txBox="1"/>
          <p:nvPr/>
        </p:nvSpPr>
        <p:spPr>
          <a:xfrm>
            <a:off x="3523376" y="1341727"/>
            <a:ext cx="6174297" cy="369332"/>
          </a:xfrm>
          <a:prstGeom prst="rect">
            <a:avLst/>
          </a:prstGeom>
          <a:noFill/>
        </p:spPr>
        <p:txBody>
          <a:bodyPr wrap="square" rtlCol="0">
            <a:spAutoFit/>
          </a:bodyPr>
          <a:lstStyle/>
          <a:p>
            <a:r>
              <a:rPr lang="en-US"/>
              <a:t>Web site should show the following info</a:t>
            </a:r>
            <a:endParaRPr lang="en-US" dirty="0"/>
          </a:p>
        </p:txBody>
      </p:sp>
      <p:sp>
        <p:nvSpPr>
          <p:cNvPr id="7" name="Rectangle 6">
            <a:extLst>
              <a:ext uri="{FF2B5EF4-FFF2-40B4-BE49-F238E27FC236}">
                <a16:creationId xmlns:a16="http://schemas.microsoft.com/office/drawing/2014/main" id="{1B3120BD-C8F1-4995-B2F2-166F533F0FB8}"/>
              </a:ext>
            </a:extLst>
          </p:cNvPr>
          <p:cNvSpPr/>
          <p:nvPr/>
        </p:nvSpPr>
        <p:spPr>
          <a:xfrm>
            <a:off x="690694" y="1891232"/>
            <a:ext cx="3478635" cy="1477328"/>
          </a:xfrm>
          <a:prstGeom prst="rect">
            <a:avLst/>
          </a:prstGeom>
          <a:solidFill>
            <a:schemeClr val="bg2"/>
          </a:solidFill>
        </p:spPr>
        <p:txBody>
          <a:bodyPr wrap="square">
            <a:spAutoFit/>
          </a:bodyPr>
          <a:lstStyle/>
          <a:p>
            <a:r>
              <a:rPr lang="en-US" dirty="0"/>
              <a:t>Title:</a:t>
            </a:r>
          </a:p>
          <a:p>
            <a:r>
              <a:rPr lang="en-US" dirty="0"/>
              <a:t>Time to Complete: 1 hour</a:t>
            </a:r>
          </a:p>
          <a:p>
            <a:r>
              <a:rPr lang="en-US" dirty="0"/>
              <a:t>Released:</a:t>
            </a:r>
          </a:p>
          <a:p>
            <a:r>
              <a:rPr lang="en-US" dirty="0"/>
              <a:t>Expires:</a:t>
            </a:r>
          </a:p>
          <a:p>
            <a:r>
              <a:rPr lang="en-US" dirty="0"/>
              <a:t>Maximum Credits:</a:t>
            </a:r>
          </a:p>
        </p:txBody>
      </p:sp>
      <p:sp>
        <p:nvSpPr>
          <p:cNvPr id="8" name="TextBox 7">
            <a:extLst>
              <a:ext uri="{FF2B5EF4-FFF2-40B4-BE49-F238E27FC236}">
                <a16:creationId xmlns:a16="http://schemas.microsoft.com/office/drawing/2014/main" id="{D9508E05-444D-42F1-B8F2-112E2491389C}"/>
              </a:ext>
            </a:extLst>
          </p:cNvPr>
          <p:cNvSpPr txBox="1"/>
          <p:nvPr/>
        </p:nvSpPr>
        <p:spPr>
          <a:xfrm>
            <a:off x="4169329" y="3446184"/>
            <a:ext cx="4503827" cy="1477328"/>
          </a:xfrm>
          <a:prstGeom prst="rect">
            <a:avLst/>
          </a:prstGeom>
          <a:solidFill>
            <a:schemeClr val="tx2">
              <a:lumMod val="20000"/>
              <a:lumOff val="80000"/>
            </a:schemeClr>
          </a:solidFill>
        </p:spPr>
        <p:txBody>
          <a:bodyPr wrap="square" rtlCol="0">
            <a:spAutoFit/>
          </a:bodyPr>
          <a:lstStyle/>
          <a:p>
            <a:pPr marL="285750" indent="-285750">
              <a:buFont typeface="Arial" panose="020B0604020202020204" pitchFamily="34" charset="0"/>
              <a:buChar char="•"/>
            </a:pPr>
            <a:r>
              <a:rPr lang="en-US" dirty="0"/>
              <a:t>Description: </a:t>
            </a:r>
            <a:r>
              <a:rPr lang="en-US" sz="1200" dirty="0"/>
              <a:t>Program Description / Intended Audience</a:t>
            </a:r>
          </a:p>
          <a:p>
            <a:pPr marL="285750" indent="-285750">
              <a:buFont typeface="Arial" panose="020B0604020202020204" pitchFamily="34" charset="0"/>
              <a:buChar char="•"/>
            </a:pPr>
            <a:r>
              <a:rPr lang="en-US" dirty="0"/>
              <a:t>CME Objectives:</a:t>
            </a:r>
          </a:p>
          <a:p>
            <a:pPr marL="285750" indent="-285750">
              <a:buFont typeface="Arial" panose="020B0604020202020204" pitchFamily="34" charset="0"/>
              <a:buChar char="•"/>
            </a:pPr>
            <a:r>
              <a:rPr lang="en-US" dirty="0"/>
              <a:t>CME Information</a:t>
            </a:r>
          </a:p>
          <a:p>
            <a:pPr marL="285750" indent="-285750">
              <a:buFont typeface="Arial" panose="020B0604020202020204" pitchFamily="34" charset="0"/>
              <a:buChar char="•"/>
            </a:pPr>
            <a:r>
              <a:rPr lang="en-US" dirty="0"/>
              <a:t>Faculty and Disclosures</a:t>
            </a:r>
          </a:p>
          <a:p>
            <a:pPr marL="285750" indent="-285750">
              <a:buFont typeface="Arial" panose="020B0604020202020204" pitchFamily="34" charset="0"/>
              <a:buChar char="•"/>
            </a:pPr>
            <a:r>
              <a:rPr lang="en-US" dirty="0"/>
              <a:t>Instructions</a:t>
            </a:r>
          </a:p>
        </p:txBody>
      </p:sp>
      <p:sp>
        <p:nvSpPr>
          <p:cNvPr id="9" name="TextBox 8">
            <a:extLst>
              <a:ext uri="{FF2B5EF4-FFF2-40B4-BE49-F238E27FC236}">
                <a16:creationId xmlns:a16="http://schemas.microsoft.com/office/drawing/2014/main" id="{24009A63-8549-4179-B290-E1E627885A16}"/>
              </a:ext>
            </a:extLst>
          </p:cNvPr>
          <p:cNvSpPr txBox="1"/>
          <p:nvPr/>
        </p:nvSpPr>
        <p:spPr>
          <a:xfrm>
            <a:off x="8673156" y="4923512"/>
            <a:ext cx="2912292" cy="1477328"/>
          </a:xfrm>
          <a:prstGeom prst="rect">
            <a:avLst/>
          </a:prstGeom>
          <a:solidFill>
            <a:schemeClr val="accent6">
              <a:lumMod val="20000"/>
              <a:lumOff val="80000"/>
            </a:schemeClr>
          </a:solidFill>
        </p:spPr>
        <p:txBody>
          <a:bodyPr wrap="square" rtlCol="0">
            <a:spAutoFit/>
          </a:bodyPr>
          <a:lstStyle/>
          <a:p>
            <a:r>
              <a:rPr lang="en-US" dirty="0"/>
              <a:t>Activity</a:t>
            </a:r>
          </a:p>
          <a:p>
            <a:pPr marL="285750" indent="-285750">
              <a:buFont typeface="Arial" panose="020B0604020202020204" pitchFamily="34" charset="0"/>
              <a:buChar char="•"/>
            </a:pPr>
            <a:r>
              <a:rPr lang="en-US" dirty="0"/>
              <a:t>Pre - Assessment</a:t>
            </a:r>
          </a:p>
          <a:p>
            <a:pPr marL="285750" indent="-285750">
              <a:buFont typeface="Arial" panose="020B0604020202020204" pitchFamily="34" charset="0"/>
              <a:buChar char="•"/>
            </a:pPr>
            <a:r>
              <a:rPr lang="en-US" dirty="0"/>
              <a:t>Content</a:t>
            </a:r>
          </a:p>
          <a:p>
            <a:pPr marL="285750" indent="-285750">
              <a:buFont typeface="Arial" panose="020B0604020202020204" pitchFamily="34" charset="0"/>
              <a:buChar char="•"/>
            </a:pPr>
            <a:r>
              <a:rPr lang="en-US" dirty="0"/>
              <a:t>Post – Assessment</a:t>
            </a:r>
          </a:p>
          <a:p>
            <a:pPr marL="285750" indent="-285750">
              <a:buFont typeface="Arial" panose="020B0604020202020204" pitchFamily="34" charset="0"/>
              <a:buChar char="•"/>
            </a:pPr>
            <a:r>
              <a:rPr lang="en-US" dirty="0"/>
              <a:t>Evaluation</a:t>
            </a:r>
          </a:p>
        </p:txBody>
      </p:sp>
    </p:spTree>
    <p:extLst>
      <p:ext uri="{BB962C8B-B14F-4D97-AF65-F5344CB8AC3E}">
        <p14:creationId xmlns:p14="http://schemas.microsoft.com/office/powerpoint/2010/main" val="2071755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034BE-B0AD-B94F-AD26-0DCEE07E4489}"/>
              </a:ext>
            </a:extLst>
          </p:cNvPr>
          <p:cNvSpPr>
            <a:spLocks noGrp="1"/>
          </p:cNvSpPr>
          <p:nvPr>
            <p:ph type="title"/>
          </p:nvPr>
        </p:nvSpPr>
        <p:spPr>
          <a:xfrm>
            <a:off x="1598168" y="626025"/>
            <a:ext cx="8995664" cy="1188720"/>
          </a:xfrm>
        </p:spPr>
        <p:txBody>
          <a:bodyPr vert="horz" lIns="91440" tIns="45720" rIns="91440" bIns="45720" rtlCol="0">
            <a:normAutofit/>
          </a:bodyPr>
          <a:lstStyle/>
          <a:p>
            <a:r>
              <a:rPr lang="en-US" dirty="0"/>
              <a:t>Requires coordination of 3 groups</a:t>
            </a:r>
            <a:endParaRPr lang="en-US" kern="1200" dirty="0">
              <a:latin typeface="+mj-lt"/>
              <a:ea typeface="+mj-ea"/>
              <a:cs typeface="+mj-cs"/>
            </a:endParaRPr>
          </a:p>
        </p:txBody>
      </p:sp>
      <p:graphicFrame>
        <p:nvGraphicFramePr>
          <p:cNvPr id="3" name="Diagram 2">
            <a:extLst>
              <a:ext uri="{FF2B5EF4-FFF2-40B4-BE49-F238E27FC236}">
                <a16:creationId xmlns:a16="http://schemas.microsoft.com/office/drawing/2014/main" id="{0F756716-62D1-4720-9883-30DBE1A32FB4}"/>
              </a:ext>
            </a:extLst>
          </p:cNvPr>
          <p:cNvGraphicFramePr/>
          <p:nvPr>
            <p:extLst>
              <p:ext uri="{D42A27DB-BD31-4B8C-83A1-F6EECF244321}">
                <p14:modId xmlns:p14="http://schemas.microsoft.com/office/powerpoint/2010/main" val="1948570399"/>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02101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12346-0001-4A5F-A609-974D4FB85A03}"/>
              </a:ext>
            </a:extLst>
          </p:cNvPr>
          <p:cNvSpPr>
            <a:spLocks noGrp="1"/>
          </p:cNvSpPr>
          <p:nvPr>
            <p:ph type="title"/>
          </p:nvPr>
        </p:nvSpPr>
        <p:spPr>
          <a:xfrm>
            <a:off x="838200" y="365125"/>
            <a:ext cx="10515600" cy="1325563"/>
          </a:xfrm>
          <a:solidFill>
            <a:schemeClr val="accent2">
              <a:lumMod val="75000"/>
            </a:schemeClr>
          </a:solidFill>
          <a:ln>
            <a:noFill/>
          </a:ln>
        </p:spPr>
        <p:txBody>
          <a:bodyPr>
            <a:normAutofit fontScale="90000"/>
          </a:bodyPr>
          <a:lstStyle/>
          <a:p>
            <a:pPr algn="ctr"/>
            <a:r>
              <a:rPr lang="en-US" sz="3600" dirty="0"/>
              <a:t>CME Planning – Submit 3 months Ahead</a:t>
            </a:r>
          </a:p>
        </p:txBody>
      </p:sp>
      <p:graphicFrame>
        <p:nvGraphicFramePr>
          <p:cNvPr id="21" name="Diagram 20">
            <a:extLst>
              <a:ext uri="{FF2B5EF4-FFF2-40B4-BE49-F238E27FC236}">
                <a16:creationId xmlns:a16="http://schemas.microsoft.com/office/drawing/2014/main" id="{C1325B3E-4D15-43E5-A419-C82732C50325}"/>
              </a:ext>
            </a:extLst>
          </p:cNvPr>
          <p:cNvGraphicFramePr/>
          <p:nvPr>
            <p:extLst>
              <p:ext uri="{D42A27DB-BD31-4B8C-83A1-F6EECF244321}">
                <p14:modId xmlns:p14="http://schemas.microsoft.com/office/powerpoint/2010/main" val="995386685"/>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447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12346-0001-4A5F-A609-974D4FB85A03}"/>
              </a:ext>
            </a:extLst>
          </p:cNvPr>
          <p:cNvSpPr>
            <a:spLocks noGrp="1"/>
          </p:cNvSpPr>
          <p:nvPr>
            <p:ph type="title"/>
          </p:nvPr>
        </p:nvSpPr>
        <p:spPr>
          <a:xfrm>
            <a:off x="0" y="0"/>
            <a:ext cx="12192000" cy="1020543"/>
          </a:xfrm>
          <a:solidFill>
            <a:schemeClr val="accent2">
              <a:lumMod val="75000"/>
            </a:schemeClr>
          </a:solidFill>
          <a:ln>
            <a:noFill/>
          </a:ln>
        </p:spPr>
        <p:txBody>
          <a:bodyPr>
            <a:normAutofit/>
          </a:bodyPr>
          <a:lstStyle/>
          <a:p>
            <a:pPr algn="ctr"/>
            <a:r>
              <a:rPr lang="en-US" sz="3600" dirty="0"/>
              <a:t>Educational Formats</a:t>
            </a:r>
          </a:p>
        </p:txBody>
      </p:sp>
      <p:sp>
        <p:nvSpPr>
          <p:cNvPr id="3" name="TextBox 2">
            <a:extLst>
              <a:ext uri="{FF2B5EF4-FFF2-40B4-BE49-F238E27FC236}">
                <a16:creationId xmlns:a16="http://schemas.microsoft.com/office/drawing/2014/main" id="{A8EBCCC4-198B-4982-A55B-C63B9F97DF22}"/>
              </a:ext>
            </a:extLst>
          </p:cNvPr>
          <p:cNvSpPr txBox="1"/>
          <p:nvPr/>
        </p:nvSpPr>
        <p:spPr>
          <a:xfrm>
            <a:off x="502919" y="1391997"/>
            <a:ext cx="11022037" cy="5078313"/>
          </a:xfrm>
          <a:prstGeom prst="rect">
            <a:avLst/>
          </a:prstGeom>
          <a:noFill/>
        </p:spPr>
        <p:txBody>
          <a:bodyPr wrap="square" rtlCol="0">
            <a:spAutoFit/>
          </a:bodyPr>
          <a:lstStyle/>
          <a:p>
            <a:r>
              <a:rPr lang="en-US" sz="1200" b="1" dirty="0"/>
              <a:t>Lecture / presentation</a:t>
            </a:r>
            <a:r>
              <a:rPr lang="en-US" sz="1200" dirty="0"/>
              <a:t>	</a:t>
            </a:r>
          </a:p>
          <a:p>
            <a:r>
              <a:rPr lang="en-US" sz="1200" b="1" dirty="0"/>
              <a:t>Panel discussion:</a:t>
            </a:r>
          </a:p>
          <a:p>
            <a:pPr lvl="1"/>
            <a:r>
              <a:rPr lang="en-US" sz="1200" dirty="0"/>
              <a:t>Provides an opportunity for experts or a group of learners to present differing viewpoints on a topic, issue, or problem to other panelists and the audience</a:t>
            </a:r>
          </a:p>
          <a:p>
            <a:endParaRPr lang="en-US" sz="1200" dirty="0"/>
          </a:p>
          <a:p>
            <a:r>
              <a:rPr lang="en-US" sz="1200" b="1" dirty="0"/>
              <a:t>Group discussion:</a:t>
            </a:r>
          </a:p>
          <a:p>
            <a:pPr lvl="1"/>
            <a:r>
              <a:rPr lang="en-US" sz="1200" dirty="0"/>
              <a:t>Provides an opportunity for learners to think together constructively for purposes of learning, solving problems, making decisions, and/or improving human</a:t>
            </a:r>
          </a:p>
          <a:p>
            <a:r>
              <a:rPr lang="en-US" sz="1200" dirty="0"/>
              <a:t>relationships.</a:t>
            </a:r>
          </a:p>
          <a:p>
            <a:endParaRPr lang="en-US" sz="1200" dirty="0"/>
          </a:p>
          <a:p>
            <a:r>
              <a:rPr lang="en-US" sz="1200" b="1" dirty="0"/>
              <a:t>Case study:</a:t>
            </a:r>
          </a:p>
          <a:p>
            <a:pPr lvl="1"/>
            <a:r>
              <a:rPr lang="en-US" sz="1200" dirty="0"/>
              <a:t>Provides an account of an actual problem or situation an individual or group has</a:t>
            </a:r>
          </a:p>
          <a:p>
            <a:r>
              <a:rPr lang="en-US" sz="1200" dirty="0"/>
              <a:t>experienced. An effective method of provoking controversy and debate on issues for which definite conclusions do not exist.</a:t>
            </a:r>
          </a:p>
          <a:p>
            <a:endParaRPr lang="en-US" sz="1200" dirty="0"/>
          </a:p>
          <a:p>
            <a:r>
              <a:rPr lang="en-US" sz="1200" b="1" dirty="0"/>
              <a:t>Problem solving: </a:t>
            </a:r>
          </a:p>
          <a:p>
            <a:pPr lvl="1"/>
            <a:r>
              <a:rPr lang="en-US" sz="1200" dirty="0"/>
              <a:t>Provides the opportunity for learners to solve a problem through the collection, application, and assessment of information. An effective teaching method to encourage learners to inquire into, and think critically about, a topic.</a:t>
            </a:r>
          </a:p>
          <a:p>
            <a:endParaRPr lang="en-US" sz="1200" dirty="0"/>
          </a:p>
          <a:p>
            <a:r>
              <a:rPr lang="en-US" sz="1200" b="1" dirty="0"/>
              <a:t>Role play: </a:t>
            </a:r>
          </a:p>
          <a:p>
            <a:pPr lvl="1"/>
            <a:r>
              <a:rPr lang="en-US" sz="1200" dirty="0"/>
              <a:t>Provides learners with the opportunity to experience common human relations problems and practice communication skills in a secure environment.</a:t>
            </a:r>
          </a:p>
          <a:p>
            <a:endParaRPr lang="en-US" sz="1200" dirty="0"/>
          </a:p>
          <a:p>
            <a:r>
              <a:rPr lang="en-US" sz="1200" b="1" dirty="0"/>
              <a:t>Brainstorming	:</a:t>
            </a:r>
          </a:p>
          <a:p>
            <a:pPr lvl="1"/>
            <a:r>
              <a:rPr lang="en-US" sz="1200" dirty="0"/>
              <a:t>Solicits creative ideas or to identify possible solutions to problems. Allows learners to express opinions and ideas without the threat of being judged by other learners.</a:t>
            </a:r>
          </a:p>
          <a:p>
            <a:endParaRPr lang="en-US" sz="1200" dirty="0"/>
          </a:p>
          <a:p>
            <a:r>
              <a:rPr lang="en-US" sz="1200" b="1" dirty="0"/>
              <a:t>Demonstration: </a:t>
            </a:r>
            <a:r>
              <a:rPr lang="en-US" sz="1200" dirty="0"/>
              <a:t>Models the correct step‐by‐step procedures needed when performing a specified task.</a:t>
            </a:r>
          </a:p>
          <a:p>
            <a:endParaRPr lang="en-US" sz="1200" dirty="0"/>
          </a:p>
          <a:p>
            <a:r>
              <a:rPr lang="en-US" sz="1200" b="1" dirty="0"/>
              <a:t>Patient Simulation</a:t>
            </a:r>
            <a:r>
              <a:rPr lang="en-US" sz="1200" dirty="0"/>
              <a:t>: Provides a standardized method for a group of physicians to compare their individual skills of diagnosis, treatment and management of a patient with their peers.</a:t>
            </a:r>
          </a:p>
        </p:txBody>
      </p:sp>
    </p:spTree>
    <p:extLst>
      <p:ext uri="{BB962C8B-B14F-4D97-AF65-F5344CB8AC3E}">
        <p14:creationId xmlns:p14="http://schemas.microsoft.com/office/powerpoint/2010/main" val="2186241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125835"/>
            <a:ext cx="12192000" cy="1146355"/>
          </a:xfrm>
          <a:solidFill>
            <a:schemeClr val="accent2">
              <a:lumMod val="75000"/>
            </a:schemeClr>
          </a:solidFill>
          <a:ln>
            <a:noFill/>
          </a:ln>
        </p:spPr>
        <p:txBody>
          <a:bodyPr vert="horz" lIns="91440" tIns="45720" rIns="91440" bIns="45720" rtlCol="0" anchor="ctr">
            <a:normAutofit/>
          </a:bodyPr>
          <a:lstStyle/>
          <a:p>
            <a:r>
              <a:rPr lang="en-US" sz="3200" kern="1200" dirty="0">
                <a:solidFill>
                  <a:schemeClr val="bg1"/>
                </a:solidFill>
                <a:latin typeface="+mj-lt"/>
                <a:ea typeface="+mj-ea"/>
                <a:cs typeface="+mj-cs"/>
              </a:rPr>
              <a:t>Responsibility of Planning Committee Members</a:t>
            </a:r>
          </a:p>
        </p:txBody>
      </p:sp>
      <p:sp>
        <p:nvSpPr>
          <p:cNvPr id="4" name="TextBox 3">
            <a:extLst>
              <a:ext uri="{FF2B5EF4-FFF2-40B4-BE49-F238E27FC236}">
                <a16:creationId xmlns:a16="http://schemas.microsoft.com/office/drawing/2014/main" id="{F4ADB149-B544-4C1D-81D9-7BCD1566DF77}"/>
              </a:ext>
            </a:extLst>
          </p:cNvPr>
          <p:cNvSpPr txBox="1"/>
          <p:nvPr/>
        </p:nvSpPr>
        <p:spPr>
          <a:xfrm>
            <a:off x="5578679" y="2177456"/>
            <a:ext cx="6240788" cy="3795748"/>
          </a:xfrm>
          <a:prstGeom prst="rect">
            <a:avLst/>
          </a:prstGeom>
        </p:spPr>
        <p:txBody>
          <a:bodyPr vert="horz" lIns="91440" tIns="45720" rIns="91440" bIns="45720" rtlCol="0">
            <a:normAutofit fontScale="62500" lnSpcReduction="20000"/>
          </a:bodyPr>
          <a:lstStyle/>
          <a:p>
            <a:pPr indent="-228600">
              <a:lnSpc>
                <a:spcPct val="150000"/>
              </a:lnSpc>
              <a:spcAft>
                <a:spcPts val="600"/>
              </a:spcAft>
              <a:buFont typeface="Arial" panose="020B0604020202020204" pitchFamily="34" charset="0"/>
              <a:buChar char="•"/>
            </a:pPr>
            <a:r>
              <a:rPr lang="en-US" sz="3600" dirty="0"/>
              <a:t>Setting the Program Agenda </a:t>
            </a:r>
          </a:p>
          <a:p>
            <a:pPr indent="-228600">
              <a:lnSpc>
                <a:spcPct val="150000"/>
              </a:lnSpc>
              <a:spcAft>
                <a:spcPts val="600"/>
              </a:spcAft>
              <a:buFont typeface="Arial" panose="020B0604020202020204" pitchFamily="34" charset="0"/>
              <a:buChar char="•"/>
            </a:pPr>
            <a:r>
              <a:rPr lang="en-US" sz="3600" dirty="0"/>
              <a:t>Finding Speakers , Panelists &amp; Moderator for the Talk</a:t>
            </a:r>
          </a:p>
          <a:p>
            <a:pPr indent="-228600">
              <a:lnSpc>
                <a:spcPct val="150000"/>
              </a:lnSpc>
              <a:spcAft>
                <a:spcPts val="600"/>
              </a:spcAft>
              <a:buFont typeface="Arial" panose="020B0604020202020204" pitchFamily="34" charset="0"/>
              <a:buChar char="•"/>
            </a:pPr>
            <a:r>
              <a:rPr lang="en-US" sz="3600" dirty="0"/>
              <a:t>Making Sure the speakers fill paperwork in a time</a:t>
            </a:r>
          </a:p>
          <a:p>
            <a:pPr indent="-228600">
              <a:lnSpc>
                <a:spcPct val="150000"/>
              </a:lnSpc>
              <a:spcAft>
                <a:spcPts val="600"/>
              </a:spcAft>
              <a:buFont typeface="Arial" panose="020B0604020202020204" pitchFamily="34" charset="0"/>
              <a:buChar char="•"/>
            </a:pPr>
            <a:r>
              <a:rPr lang="en-US" sz="3600" dirty="0"/>
              <a:t>Names of Pharma that we will be applying grants for</a:t>
            </a:r>
          </a:p>
          <a:p>
            <a:pPr indent="-228600">
              <a:lnSpc>
                <a:spcPct val="150000"/>
              </a:lnSpc>
              <a:spcAft>
                <a:spcPts val="600"/>
              </a:spcAft>
              <a:buFont typeface="Arial" panose="020B0604020202020204" pitchFamily="34" charset="0"/>
              <a:buChar char="•"/>
            </a:pPr>
            <a:r>
              <a:rPr lang="en-US" sz="3600" dirty="0"/>
              <a:t>Complete Peer review Written &amp; Verbal</a:t>
            </a:r>
          </a:p>
        </p:txBody>
      </p:sp>
      <p:sp>
        <p:nvSpPr>
          <p:cNvPr id="5" name="Rectangle 4">
            <a:extLst>
              <a:ext uri="{FF2B5EF4-FFF2-40B4-BE49-F238E27FC236}">
                <a16:creationId xmlns:a16="http://schemas.microsoft.com/office/drawing/2014/main" id="{67062297-6676-4E64-B0F5-836DE6F81F0A}"/>
              </a:ext>
            </a:extLst>
          </p:cNvPr>
          <p:cNvSpPr/>
          <p:nvPr/>
        </p:nvSpPr>
        <p:spPr>
          <a:xfrm>
            <a:off x="176169" y="1469186"/>
            <a:ext cx="3803904" cy="5262979"/>
          </a:xfrm>
          <a:prstGeom prst="rect">
            <a:avLst/>
          </a:prstGeom>
          <a:solidFill>
            <a:schemeClr val="bg1">
              <a:lumMod val="85000"/>
            </a:schemeClr>
          </a:solidFill>
        </p:spPr>
        <p:txBody>
          <a:bodyPr wrap="square">
            <a:spAutoFit/>
          </a:bodyPr>
          <a:lstStyle/>
          <a:p>
            <a:pPr algn="ctr"/>
            <a:endParaRPr lang="en-US" sz="2800" dirty="0"/>
          </a:p>
          <a:p>
            <a:pPr algn="ctr"/>
            <a:endParaRPr lang="en-US" sz="2800" dirty="0"/>
          </a:p>
          <a:p>
            <a:pPr algn="ctr"/>
            <a:endParaRPr lang="en-US" sz="2800" dirty="0"/>
          </a:p>
          <a:p>
            <a:pPr algn="ctr"/>
            <a:endParaRPr lang="en-US" sz="2800" dirty="0"/>
          </a:p>
          <a:p>
            <a:pPr algn="ctr"/>
            <a:r>
              <a:rPr lang="en-US" sz="2800" dirty="0"/>
              <a:t>KCMS to Clarify which of the functions they will be responsible for </a:t>
            </a:r>
          </a:p>
          <a:p>
            <a:pPr algn="ctr"/>
            <a:endParaRPr lang="en-US" sz="2800" dirty="0"/>
          </a:p>
          <a:p>
            <a:pPr algn="ctr"/>
            <a:endParaRPr lang="en-US" sz="2800" dirty="0"/>
          </a:p>
          <a:p>
            <a:pPr algn="ctr"/>
            <a:endParaRPr lang="en-US" sz="2800" dirty="0"/>
          </a:p>
          <a:p>
            <a:pPr algn="ctr"/>
            <a:endParaRPr lang="en-US" sz="2800" dirty="0"/>
          </a:p>
          <a:p>
            <a:pPr algn="ctr"/>
            <a:endParaRPr lang="en-US" sz="2800" dirty="0"/>
          </a:p>
        </p:txBody>
      </p:sp>
    </p:spTree>
    <p:extLst>
      <p:ext uri="{BB962C8B-B14F-4D97-AF65-F5344CB8AC3E}">
        <p14:creationId xmlns:p14="http://schemas.microsoft.com/office/powerpoint/2010/main" val="3538320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12346-0001-4A5F-A609-974D4FB85A03}"/>
              </a:ext>
            </a:extLst>
          </p:cNvPr>
          <p:cNvSpPr>
            <a:spLocks noGrp="1"/>
          </p:cNvSpPr>
          <p:nvPr>
            <p:ph type="title"/>
          </p:nvPr>
        </p:nvSpPr>
        <p:spPr>
          <a:xfrm>
            <a:off x="0" y="0"/>
            <a:ext cx="12192000" cy="1188720"/>
          </a:xfrm>
          <a:solidFill>
            <a:schemeClr val="accent2">
              <a:lumMod val="75000"/>
            </a:schemeClr>
          </a:solidFill>
          <a:ln>
            <a:noFill/>
          </a:ln>
        </p:spPr>
        <p:txBody>
          <a:bodyPr/>
          <a:lstStyle/>
          <a:p>
            <a:r>
              <a:rPr lang="en-US" dirty="0">
                <a:solidFill>
                  <a:schemeClr val="bg1"/>
                </a:solidFill>
              </a:rPr>
              <a:t>CME Planning -TOPIC INFO</a:t>
            </a:r>
          </a:p>
        </p:txBody>
      </p:sp>
      <p:sp>
        <p:nvSpPr>
          <p:cNvPr id="5" name="Rectangle 4">
            <a:extLst>
              <a:ext uri="{FF2B5EF4-FFF2-40B4-BE49-F238E27FC236}">
                <a16:creationId xmlns:a16="http://schemas.microsoft.com/office/drawing/2014/main" id="{20AB3B6B-0265-4DDD-83B7-343B69DAD45D}"/>
              </a:ext>
            </a:extLst>
          </p:cNvPr>
          <p:cNvSpPr/>
          <p:nvPr/>
        </p:nvSpPr>
        <p:spPr>
          <a:xfrm>
            <a:off x="6096000" y="1436793"/>
            <a:ext cx="6239256" cy="4743735"/>
          </a:xfrm>
          <a:prstGeom prst="rect">
            <a:avLst/>
          </a:prstGeom>
        </p:spPr>
        <p:txBody>
          <a:bodyPr wrap="square">
            <a:spAutoFit/>
          </a:bodyPr>
          <a:lstStyle/>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PRACTICE GAP ANALYSIS: ( not necessary for case presentation </a:t>
            </a:r>
            <a:r>
              <a:rPr lang="en-US" sz="2800" dirty="0">
                <a:latin typeface="Calibri" panose="020F0502020204030204" pitchFamily="34" charset="0"/>
                <a:ea typeface="Calibri" panose="020F0502020204030204" pitchFamily="34" charset="0"/>
                <a:cs typeface="Times New Roman" panose="02020603050405020304" pitchFamily="18" charset="0"/>
              </a:rPr>
              <a:t>)</a:t>
            </a: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problems or gaps in practice this activity will address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How did you assess and/or measure these issues? -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Describe the needs of learners underlying the gaps in practice: - </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8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CME OBJECTIVES:   	3 objectives</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COMPETENCIES:</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RESULTS:  </a:t>
            </a:r>
          </a:p>
          <a:p>
            <a:pPr>
              <a:lnSpc>
                <a:spcPct val="107000"/>
              </a:lnSpc>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MEASURING YOUR SUCCESS:     3 Q&amp;A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20730C3D-496C-44D5-B4E4-D7AAC0960813}"/>
              </a:ext>
            </a:extLst>
          </p:cNvPr>
          <p:cNvSpPr/>
          <p:nvPr/>
        </p:nvSpPr>
        <p:spPr>
          <a:xfrm>
            <a:off x="267609" y="1392258"/>
            <a:ext cx="3803904" cy="5262979"/>
          </a:xfrm>
          <a:prstGeom prst="rect">
            <a:avLst/>
          </a:prstGeom>
          <a:solidFill>
            <a:schemeClr val="bg1">
              <a:lumMod val="85000"/>
            </a:schemeClr>
          </a:solidFill>
        </p:spPr>
        <p:txBody>
          <a:bodyPr wrap="square">
            <a:spAutoFit/>
          </a:bodyPr>
          <a:lstStyle/>
          <a:p>
            <a:pPr algn="ctr"/>
            <a:endParaRPr lang="en-US" sz="2800" dirty="0"/>
          </a:p>
          <a:p>
            <a:pPr algn="ctr"/>
            <a:endParaRPr lang="en-US" sz="2800" dirty="0"/>
          </a:p>
          <a:p>
            <a:pPr algn="ctr"/>
            <a:endParaRPr lang="en-US" sz="2800" dirty="0"/>
          </a:p>
          <a:p>
            <a:pPr algn="ctr"/>
            <a:endParaRPr lang="en-US" sz="2800" dirty="0"/>
          </a:p>
          <a:p>
            <a:pPr algn="ctr"/>
            <a:r>
              <a:rPr lang="en-US" sz="2800" dirty="0"/>
              <a:t>KCMS to Clarify which of the functions they will be responsible for </a:t>
            </a:r>
          </a:p>
          <a:p>
            <a:pPr algn="ctr"/>
            <a:endParaRPr lang="en-US" sz="2800" dirty="0"/>
          </a:p>
          <a:p>
            <a:pPr algn="ctr"/>
            <a:endParaRPr lang="en-US" sz="2800" dirty="0"/>
          </a:p>
          <a:p>
            <a:pPr algn="ctr"/>
            <a:endParaRPr lang="en-US" sz="2800" dirty="0"/>
          </a:p>
          <a:p>
            <a:pPr algn="ctr"/>
            <a:endParaRPr lang="en-US" sz="2800" dirty="0"/>
          </a:p>
          <a:p>
            <a:pPr algn="ctr"/>
            <a:endParaRPr lang="en-US" sz="2800" dirty="0"/>
          </a:p>
        </p:txBody>
      </p:sp>
    </p:spTree>
    <p:extLst>
      <p:ext uri="{BB962C8B-B14F-4D97-AF65-F5344CB8AC3E}">
        <p14:creationId xmlns:p14="http://schemas.microsoft.com/office/powerpoint/2010/main" val="2683944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dirty="0">
                <a:solidFill>
                  <a:schemeClr val="accent2">
                    <a:lumMod val="50000"/>
                  </a:schemeClr>
                </a:solidFill>
              </a:rPr>
              <a:t>Responsibility of Project Management Committee</a:t>
            </a:r>
          </a:p>
        </p:txBody>
      </p:sp>
      <p:sp>
        <p:nvSpPr>
          <p:cNvPr id="3" name="Content Placeholder 2">
            <a:extLst>
              <a:ext uri="{FF2B5EF4-FFF2-40B4-BE49-F238E27FC236}">
                <a16:creationId xmlns:a16="http://schemas.microsoft.com/office/drawing/2014/main" id="{B9937B77-7480-47C7-9258-88102D8244C6}"/>
              </a:ext>
            </a:extLst>
          </p:cNvPr>
          <p:cNvSpPr>
            <a:spLocks noGrp="1"/>
          </p:cNvSpPr>
          <p:nvPr>
            <p:ph idx="1"/>
          </p:nvPr>
        </p:nvSpPr>
        <p:spPr>
          <a:xfrm>
            <a:off x="454152" y="1493118"/>
            <a:ext cx="10515600" cy="4953401"/>
          </a:xfrm>
        </p:spPr>
        <p:txBody>
          <a:bodyPr>
            <a:normAutofit/>
          </a:bodyPr>
          <a:lstStyle/>
          <a:p>
            <a:r>
              <a:rPr lang="en-US" sz="1500" dirty="0"/>
              <a:t>Help CME Planning committee: Program Agenda / Topic Info /</a:t>
            </a:r>
          </a:p>
          <a:p>
            <a:r>
              <a:rPr lang="en-US" sz="1500" dirty="0"/>
              <a:t>Completing Category 1 accreditation process to UW along with necessary documents</a:t>
            </a:r>
          </a:p>
          <a:p>
            <a:pPr lvl="1"/>
            <a:r>
              <a:rPr lang="en-US" sz="1500" dirty="0"/>
              <a:t>Agenda / Application / Evaluation Tools</a:t>
            </a:r>
          </a:p>
          <a:p>
            <a:pPr lvl="1"/>
            <a:r>
              <a:rPr lang="en-US" sz="1500" dirty="0"/>
              <a:t>Itemized Budget /CME Objectives/ /CME needs Assessment /Practice Gap Analysis</a:t>
            </a:r>
          </a:p>
          <a:p>
            <a:pPr lvl="1"/>
            <a:r>
              <a:rPr lang="en-US" sz="1500" dirty="0"/>
              <a:t>CME Planning Process /Expected Outcomes / Evaluation Tools /Potential Barriers</a:t>
            </a:r>
          </a:p>
          <a:p>
            <a:pPr lvl="1"/>
            <a:r>
              <a:rPr lang="en-US" sz="1500" dirty="0"/>
              <a:t>Disclosures of Speakers and Committee Members / Conflict of Interest</a:t>
            </a:r>
          </a:p>
          <a:p>
            <a:pPr lvl="1"/>
            <a:r>
              <a:rPr lang="en-US" sz="1500" dirty="0"/>
              <a:t>Marketing / Save the date / Flyer / Brochure</a:t>
            </a:r>
          </a:p>
          <a:p>
            <a:r>
              <a:rPr lang="en-US" sz="1500" dirty="0"/>
              <a:t>Apply for Grants / Exhibit Space / Standards of Commercial Support /Letter of Agreement</a:t>
            </a:r>
          </a:p>
          <a:p>
            <a:r>
              <a:rPr lang="en-US" sz="1500" dirty="0"/>
              <a:t>Prepare for CME : Registration Survey , Web update , Facebook update, mail info</a:t>
            </a:r>
          </a:p>
          <a:p>
            <a:r>
              <a:rPr lang="en-US" sz="1500" dirty="0"/>
              <a:t>Prepare for Webinar Day / Attendance , Evaluation CME sheet/ Technical help, </a:t>
            </a:r>
          </a:p>
          <a:p>
            <a:r>
              <a:rPr lang="en-US" sz="1500" dirty="0"/>
              <a:t>Post CME info to Co-Sponsor / Outcome summary/Acknowledgments and Letter of Thanks - </a:t>
            </a:r>
          </a:p>
          <a:p>
            <a:r>
              <a:rPr lang="en-US" sz="1500" dirty="0"/>
              <a:t>Final  Budget /Reconciliation / Report to UW</a:t>
            </a:r>
          </a:p>
          <a:p>
            <a:endParaRPr lang="en-US" sz="1500" dirty="0"/>
          </a:p>
        </p:txBody>
      </p:sp>
    </p:spTree>
    <p:extLst>
      <p:ext uri="{BB962C8B-B14F-4D97-AF65-F5344CB8AC3E}">
        <p14:creationId xmlns:p14="http://schemas.microsoft.com/office/powerpoint/2010/main" val="3168314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fontScale="90000"/>
          </a:bodyPr>
          <a:lstStyle/>
          <a:p>
            <a:r>
              <a:rPr lang="en-US" dirty="0">
                <a:solidFill>
                  <a:schemeClr val="accent2">
                    <a:lumMod val="50000"/>
                  </a:schemeClr>
                </a:solidFill>
              </a:rPr>
              <a:t>UW Application FEES – Enduring Material or Live activities</a:t>
            </a:r>
          </a:p>
        </p:txBody>
      </p:sp>
      <p:sp>
        <p:nvSpPr>
          <p:cNvPr id="11" name="TextBox 10">
            <a:extLst>
              <a:ext uri="{FF2B5EF4-FFF2-40B4-BE49-F238E27FC236}">
                <a16:creationId xmlns:a16="http://schemas.microsoft.com/office/drawing/2014/main" id="{13B6D621-71C0-4C46-8374-D60DA4E91462}"/>
              </a:ext>
            </a:extLst>
          </p:cNvPr>
          <p:cNvSpPr txBox="1"/>
          <p:nvPr/>
        </p:nvSpPr>
        <p:spPr>
          <a:xfrm>
            <a:off x="1770888" y="1938528"/>
            <a:ext cx="8650224" cy="3924151"/>
          </a:xfrm>
          <a:prstGeom prst="rect">
            <a:avLst/>
          </a:prstGeom>
          <a:noFill/>
        </p:spPr>
        <p:txBody>
          <a:bodyPr wrap="square" rtlCol="0">
            <a:spAutoFit/>
          </a:bodyPr>
          <a:lstStyle/>
          <a:p>
            <a:r>
              <a:rPr lang="en-US" sz="1200" b="1" dirty="0">
                <a:solidFill>
                  <a:srgbClr val="000000"/>
                </a:solidFill>
                <a:latin typeface="Arial" panose="020B0604020202020204" pitchFamily="34" charset="0"/>
              </a:rPr>
              <a:t>Enduring Materials or Internet Activity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$7,700 all activities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$5,500 </a:t>
            </a:r>
            <a:r>
              <a:rPr lang="en-US" sz="1200" dirty="0">
                <a:solidFill>
                  <a:srgbClr val="000000"/>
                </a:solidFill>
                <a:latin typeface="Arial" panose="020B0604020202020204" pitchFamily="34" charset="0"/>
              </a:rPr>
              <a:t>in conjunction with an accredited “live” activity </a:t>
            </a:r>
          </a:p>
          <a:p>
            <a:pPr lvl="1"/>
            <a:r>
              <a:rPr lang="en-US" sz="1200" b="1" dirty="0">
                <a:solidFill>
                  <a:srgbClr val="000000"/>
                </a:solidFill>
                <a:latin typeface="Arial" panose="020B0604020202020204" pitchFamily="34" charset="0"/>
              </a:rPr>
              <a:t>$2,500 </a:t>
            </a:r>
            <a:r>
              <a:rPr lang="en-US" sz="1200" dirty="0">
                <a:solidFill>
                  <a:srgbClr val="000000"/>
                </a:solidFill>
                <a:latin typeface="Arial" panose="020B0604020202020204" pitchFamily="34" charset="0"/>
              </a:rPr>
              <a:t>departmental enduring material (designed and produced by the department) </a:t>
            </a:r>
          </a:p>
          <a:p>
            <a:pPr lvl="1"/>
            <a:r>
              <a:rPr lang="en-US" sz="900" dirty="0">
                <a:solidFill>
                  <a:srgbClr val="000000"/>
                </a:solidFill>
                <a:latin typeface="Arial" panose="020B0604020202020204" pitchFamily="34" charset="0"/>
              </a:rPr>
              <a:t>(cannot be jointly-sponsored with a non-UW entity) 2-year accreditation approval </a:t>
            </a:r>
          </a:p>
          <a:p>
            <a:r>
              <a:rPr lang="en-US" sz="1200" b="1" dirty="0">
                <a:solidFill>
                  <a:srgbClr val="000000"/>
                </a:solidFill>
                <a:latin typeface="Arial" panose="020B0604020202020204" pitchFamily="34" charset="0"/>
              </a:rPr>
              <a:t>Commercial Support </a:t>
            </a:r>
            <a:endParaRPr lang="en-US" sz="1200" dirty="0">
              <a:solidFill>
                <a:srgbClr val="000000"/>
              </a:solidFill>
              <a:latin typeface="Arial" panose="020B0604020202020204" pitchFamily="34" charset="0"/>
            </a:endParaRPr>
          </a:p>
          <a:p>
            <a:pPr lvl="1"/>
            <a:r>
              <a:rPr lang="en-US" sz="1200" dirty="0">
                <a:solidFill>
                  <a:srgbClr val="000000"/>
                </a:solidFill>
                <a:latin typeface="Arial" panose="020B0604020202020204" pitchFamily="34" charset="0"/>
              </a:rPr>
              <a:t>All commercial support funding (education grants) received for CME accredited activities must be deposited through the CME Office and then transferred to a departmental budget. A 10% overhead is retained. </a:t>
            </a:r>
          </a:p>
          <a:p>
            <a:r>
              <a:rPr lang="en-US" sz="1200" b="1" dirty="0">
                <a:solidFill>
                  <a:srgbClr val="000000"/>
                </a:solidFill>
                <a:latin typeface="Arial" panose="020B0604020202020204" pitchFamily="34" charset="0"/>
              </a:rPr>
              <a:t>Application Fees </a:t>
            </a:r>
            <a:endParaRPr lang="en-US" sz="1200" dirty="0">
              <a:solidFill>
                <a:srgbClr val="000000"/>
              </a:solidFill>
              <a:latin typeface="Arial" panose="020B0604020202020204" pitchFamily="34" charset="0"/>
            </a:endParaRPr>
          </a:p>
          <a:p>
            <a:pPr lvl="1"/>
            <a:r>
              <a:rPr lang="en-US" sz="1200" dirty="0">
                <a:solidFill>
                  <a:srgbClr val="000000"/>
                </a:solidFill>
                <a:latin typeface="Arial" panose="020B0604020202020204" pitchFamily="34" charset="0"/>
              </a:rPr>
              <a:t>UWCME requires the application fee payment upon review. Upon submission of the CME application, requester agrees to pay the application fee in full. Application fees are non-refundable. </a:t>
            </a:r>
          </a:p>
          <a:p>
            <a:r>
              <a:rPr lang="en-US" sz="1200" b="1" dirty="0">
                <a:solidFill>
                  <a:srgbClr val="000000"/>
                </a:solidFill>
                <a:latin typeface="Arial" panose="020B0604020202020204" pitchFamily="34" charset="0"/>
              </a:rPr>
              <a:t>Certificate Fees </a:t>
            </a:r>
            <a:endParaRPr lang="en-US" sz="1200" dirty="0">
              <a:solidFill>
                <a:srgbClr val="000000"/>
              </a:solidFill>
              <a:latin typeface="Arial" panose="020B0604020202020204" pitchFamily="34" charset="0"/>
            </a:endParaRPr>
          </a:p>
          <a:p>
            <a:pPr lvl="1"/>
            <a:r>
              <a:rPr lang="en-US" sz="1200" dirty="0">
                <a:solidFill>
                  <a:srgbClr val="000000"/>
                </a:solidFill>
                <a:latin typeface="Arial" panose="020B0604020202020204" pitchFamily="34" charset="0"/>
              </a:rPr>
              <a:t>A </a:t>
            </a:r>
            <a:r>
              <a:rPr lang="en-US" sz="1200" b="1" dirty="0">
                <a:solidFill>
                  <a:srgbClr val="000000"/>
                </a:solidFill>
                <a:latin typeface="Arial" panose="020B0604020202020204" pitchFamily="34" charset="0"/>
              </a:rPr>
              <a:t>$25-65 per registrant certificate processing fee </a:t>
            </a:r>
            <a:r>
              <a:rPr lang="en-US" sz="1200" dirty="0">
                <a:solidFill>
                  <a:srgbClr val="000000"/>
                </a:solidFill>
                <a:latin typeface="Arial" panose="020B0604020202020204" pitchFamily="34" charset="0"/>
              </a:rPr>
              <a:t>is charged by the CME Office for all departmental and jointly-sponsored CME-accredited activities. </a:t>
            </a:r>
          </a:p>
          <a:p>
            <a:r>
              <a:rPr lang="en-US" sz="1200" b="1" dirty="0">
                <a:solidFill>
                  <a:srgbClr val="000000"/>
                </a:solidFill>
                <a:latin typeface="Arial" panose="020B0604020202020204" pitchFamily="34" charset="0"/>
              </a:rPr>
              <a:t>Certificate Fees </a:t>
            </a:r>
            <a:endParaRPr lang="en-US" sz="1200" dirty="0">
              <a:solidFill>
                <a:srgbClr val="000000"/>
              </a:solidFill>
              <a:latin typeface="Arial" panose="020B0604020202020204" pitchFamily="34" charset="0"/>
            </a:endParaRPr>
          </a:p>
          <a:p>
            <a:pPr lvl="1"/>
            <a:r>
              <a:rPr lang="en-US" sz="1200" dirty="0">
                <a:solidFill>
                  <a:srgbClr val="000000"/>
                </a:solidFill>
                <a:latin typeface="Arial" panose="020B0604020202020204" pitchFamily="34" charset="0"/>
              </a:rPr>
              <a:t>(Amount of Hours Claimed) </a:t>
            </a:r>
          </a:p>
          <a:p>
            <a:pPr lvl="1"/>
            <a:r>
              <a:rPr lang="en-US" sz="1200" b="1" dirty="0">
                <a:solidFill>
                  <a:srgbClr val="000000"/>
                </a:solidFill>
                <a:latin typeface="Arial" panose="020B0604020202020204" pitchFamily="34" charset="0"/>
              </a:rPr>
              <a:t>$25 8.0 hours or less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$35 8.25-16.0 hours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$45 16.25-64.0 hours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$55 64.25-99.75 hours </a:t>
            </a:r>
            <a:endParaRPr lang="en-US" sz="1200" dirty="0">
              <a:solidFill>
                <a:srgbClr val="000000"/>
              </a:solidFill>
              <a:latin typeface="Arial" panose="020B0604020202020204" pitchFamily="34" charset="0"/>
            </a:endParaRPr>
          </a:p>
          <a:p>
            <a:pPr lvl="1"/>
            <a:r>
              <a:rPr lang="en-US" sz="1200" b="1" dirty="0">
                <a:solidFill>
                  <a:srgbClr val="000000"/>
                </a:solidFill>
                <a:latin typeface="Arial" panose="020B0604020202020204" pitchFamily="34" charset="0"/>
              </a:rPr>
              <a:t>$65 100.0 hours or more</a:t>
            </a:r>
            <a:endParaRPr lang="en-US" sz="1200" dirty="0"/>
          </a:p>
        </p:txBody>
      </p:sp>
    </p:spTree>
    <p:extLst>
      <p:ext uri="{BB962C8B-B14F-4D97-AF65-F5344CB8AC3E}">
        <p14:creationId xmlns:p14="http://schemas.microsoft.com/office/powerpoint/2010/main" val="3457465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894307-B356-4046-9B40-84B8F37C721A}"/>
              </a:ext>
            </a:extLst>
          </p:cNvPr>
          <p:cNvSpPr/>
          <p:nvPr/>
        </p:nvSpPr>
        <p:spPr>
          <a:xfrm>
            <a:off x="795528" y="1720203"/>
            <a:ext cx="3319272" cy="4543437"/>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KCMS to submit their expenses to evaluate cost of program </a:t>
            </a:r>
          </a:p>
        </p:txBody>
      </p:sp>
      <p:sp>
        <p:nvSpPr>
          <p:cNvPr id="2" name="Title 1">
            <a:extLst>
              <a:ext uri="{FF2B5EF4-FFF2-40B4-BE49-F238E27FC236}">
                <a16:creationId xmlns:a16="http://schemas.microsoft.com/office/drawing/2014/main" id="{A5AFFF3A-D5E7-4002-AE98-4823B89CC008}"/>
              </a:ext>
            </a:extLst>
          </p:cNvPr>
          <p:cNvSpPr>
            <a:spLocks noGrp="1"/>
          </p:cNvSpPr>
          <p:nvPr>
            <p:ph type="title"/>
          </p:nvPr>
        </p:nvSpPr>
        <p:spPr>
          <a:xfrm>
            <a:off x="0" y="0"/>
            <a:ext cx="12192000" cy="1098501"/>
          </a:xfrm>
          <a:solidFill>
            <a:schemeClr val="accent1">
              <a:lumMod val="20000"/>
              <a:lumOff val="80000"/>
            </a:schemeClr>
          </a:solidFill>
          <a:ln>
            <a:noFill/>
          </a:ln>
        </p:spPr>
        <p:txBody>
          <a:bodyPr>
            <a:normAutofit/>
          </a:bodyPr>
          <a:lstStyle/>
          <a:p>
            <a:r>
              <a:rPr lang="en-US" dirty="0">
                <a:solidFill>
                  <a:schemeClr val="accent2">
                    <a:lumMod val="50000"/>
                  </a:schemeClr>
                </a:solidFill>
              </a:rPr>
              <a:t>Project Management ITEMIZED BUDGET</a:t>
            </a:r>
          </a:p>
        </p:txBody>
      </p:sp>
      <p:sp>
        <p:nvSpPr>
          <p:cNvPr id="8" name="Rectangle 7">
            <a:extLst>
              <a:ext uri="{FF2B5EF4-FFF2-40B4-BE49-F238E27FC236}">
                <a16:creationId xmlns:a16="http://schemas.microsoft.com/office/drawing/2014/main" id="{0EE91892-80ED-40B3-8B1D-AE253BFCA2A4}"/>
              </a:ext>
            </a:extLst>
          </p:cNvPr>
          <p:cNvSpPr/>
          <p:nvPr/>
        </p:nvSpPr>
        <p:spPr>
          <a:xfrm>
            <a:off x="5955816" y="1720203"/>
            <a:ext cx="4913352" cy="4801314"/>
          </a:xfrm>
          <a:prstGeom prst="rect">
            <a:avLst/>
          </a:prstGeom>
        </p:spPr>
        <p:txBody>
          <a:bodyPr wrap="square">
            <a:spAutoFit/>
          </a:bodyPr>
          <a:lstStyle/>
          <a:p>
            <a:r>
              <a:rPr lang="en-US" sz="1100" b="1" dirty="0">
                <a:latin typeface="Calibri-Bold"/>
              </a:rPr>
              <a:t>REVENUE BUDGETED ACTUAL</a:t>
            </a:r>
          </a:p>
          <a:p>
            <a:pPr marL="628650" lvl="1" indent="-171450">
              <a:buFont typeface="Arial" panose="020B0604020202020204" pitchFamily="34" charset="0"/>
              <a:buChar char="•"/>
            </a:pPr>
            <a:r>
              <a:rPr lang="en-US" sz="1100" dirty="0">
                <a:latin typeface="Calibri" panose="020F0502020204030204" pitchFamily="34" charset="0"/>
              </a:rPr>
              <a:t>Registration Fees</a:t>
            </a:r>
          </a:p>
          <a:p>
            <a:pPr marL="628650" lvl="1" indent="-171450">
              <a:buFont typeface="Arial" panose="020B0604020202020204" pitchFamily="34" charset="0"/>
              <a:buChar char="•"/>
            </a:pPr>
            <a:r>
              <a:rPr lang="en-US" sz="1100" dirty="0">
                <a:latin typeface="Calibri" panose="020F0502020204030204" pitchFamily="34" charset="0"/>
              </a:rPr>
              <a:t>Exhibit Fees</a:t>
            </a:r>
          </a:p>
          <a:p>
            <a:pPr marL="628650" lvl="1" indent="-171450">
              <a:buFont typeface="Arial" panose="020B0604020202020204" pitchFamily="34" charset="0"/>
              <a:buChar char="•"/>
            </a:pPr>
            <a:r>
              <a:rPr lang="en-US" sz="1100" dirty="0">
                <a:latin typeface="Calibri" panose="020F0502020204030204" pitchFamily="34" charset="0"/>
              </a:rPr>
              <a:t>Commercial Support (Educational Grants):</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Other Revenue, Specify:</a:t>
            </a:r>
          </a:p>
          <a:p>
            <a:r>
              <a:rPr lang="en-US" sz="1100" b="1" dirty="0">
                <a:latin typeface="Calibri-Bold"/>
              </a:rPr>
              <a:t>TOTAL REVENUE</a:t>
            </a:r>
            <a:endParaRPr lang="en-US" sz="1000" b="1" dirty="0">
              <a:latin typeface="Arial-BoldMT"/>
            </a:endParaRPr>
          </a:p>
          <a:p>
            <a:r>
              <a:rPr lang="en-US" sz="1100" b="1" dirty="0">
                <a:latin typeface="Calibri-Bold"/>
              </a:rPr>
              <a:t>DIRECT EXPENSES BUDGETED ACTUAL</a:t>
            </a:r>
          </a:p>
          <a:p>
            <a:pPr marL="628650" lvl="1" indent="-171450">
              <a:buFont typeface="Arial" panose="020B0604020202020204" pitchFamily="34" charset="0"/>
              <a:buChar char="•"/>
            </a:pPr>
            <a:r>
              <a:rPr lang="en-US" sz="1100" dirty="0">
                <a:latin typeface="Calibri" panose="020F0502020204030204" pitchFamily="34" charset="0"/>
              </a:rPr>
              <a:t>Speaker Expenses</a:t>
            </a:r>
          </a:p>
          <a:p>
            <a:pPr marL="628650" lvl="1" indent="-171450">
              <a:buFont typeface="Arial" panose="020B0604020202020204" pitchFamily="34" charset="0"/>
              <a:buChar char="•"/>
            </a:pPr>
            <a:r>
              <a:rPr lang="en-US" sz="1100" dirty="0">
                <a:latin typeface="Calibri" panose="020F0502020204030204" pitchFamily="34" charset="0"/>
              </a:rPr>
              <a:t>Speaker Fees</a:t>
            </a:r>
          </a:p>
          <a:p>
            <a:pPr marL="628650" lvl="1" indent="-171450">
              <a:buFont typeface="Arial" panose="020B0604020202020204" pitchFamily="34" charset="0"/>
              <a:buChar char="•"/>
            </a:pPr>
            <a:r>
              <a:rPr lang="en-US" sz="1100" dirty="0">
                <a:latin typeface="Calibri" panose="020F0502020204030204" pitchFamily="34" charset="0"/>
              </a:rPr>
              <a:t>Staff Expenses</a:t>
            </a:r>
          </a:p>
          <a:p>
            <a:pPr marL="628650" lvl="1" indent="-171450">
              <a:buFont typeface="Arial" panose="020B0604020202020204" pitchFamily="34" charset="0"/>
              <a:buChar char="•"/>
            </a:pPr>
            <a:r>
              <a:rPr lang="en-US" sz="1100" dirty="0">
                <a:latin typeface="Calibri" panose="020F0502020204030204" pitchFamily="34" charset="0"/>
              </a:rPr>
              <a:t>Marketing Expenses (brochure, mailing, etc.)</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Food and Beverage Service</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Facilities</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Course Materials</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Audio-visual</a:t>
            </a:r>
            <a:endParaRPr lang="en-US" sz="1000" dirty="0">
              <a:latin typeface="ArialMT"/>
            </a:endParaRPr>
          </a:p>
          <a:p>
            <a:pPr marL="628650" lvl="1" indent="-171450">
              <a:buFont typeface="Arial" panose="020B0604020202020204" pitchFamily="34" charset="0"/>
              <a:buChar char="•"/>
            </a:pPr>
            <a:r>
              <a:rPr lang="en-US" sz="1100" dirty="0">
                <a:latin typeface="Calibri" panose="020F0502020204030204" pitchFamily="34" charset="0"/>
              </a:rPr>
              <a:t>Other Expenses, Specify: Outcome Assessment</a:t>
            </a:r>
            <a:endParaRPr lang="en-US" sz="1000" dirty="0">
              <a:latin typeface="ArialMT"/>
            </a:endParaRPr>
          </a:p>
          <a:p>
            <a:r>
              <a:rPr lang="en-US" sz="1100" b="1" dirty="0">
                <a:latin typeface="Calibri-Bold"/>
              </a:rPr>
              <a:t>TOTAL DIRECT EXPENSES</a:t>
            </a:r>
          </a:p>
          <a:p>
            <a:r>
              <a:rPr lang="en-US" sz="1100" b="1" dirty="0">
                <a:latin typeface="Calibri-Bold"/>
              </a:rPr>
              <a:t>INDIRECT EXPENSES BUDGETED ACTUAL</a:t>
            </a:r>
          </a:p>
          <a:p>
            <a:pPr marL="628650" lvl="1" indent="-171450">
              <a:buFont typeface="Arial" panose="020B0604020202020204" pitchFamily="34" charset="0"/>
              <a:buChar char="•"/>
            </a:pPr>
            <a:r>
              <a:rPr lang="en-US" sz="1100" dirty="0">
                <a:latin typeface="Calibri" panose="020F0502020204030204" pitchFamily="34" charset="0"/>
              </a:rPr>
              <a:t>CME Application Fee </a:t>
            </a:r>
            <a:r>
              <a:rPr lang="en-US" sz="1000" dirty="0">
                <a:latin typeface="ArialMT"/>
              </a:rPr>
              <a:t>2500.00</a:t>
            </a:r>
          </a:p>
          <a:p>
            <a:pPr marL="628650" lvl="1" indent="-171450">
              <a:buFont typeface="Arial" panose="020B0604020202020204" pitchFamily="34" charset="0"/>
              <a:buChar char="•"/>
            </a:pPr>
            <a:r>
              <a:rPr lang="en-US" sz="1100" dirty="0">
                <a:latin typeface="Calibri" panose="020F0502020204030204" pitchFamily="34" charset="0"/>
              </a:rPr>
              <a:t>CME Certificate Fees $</a:t>
            </a:r>
            <a:r>
              <a:rPr lang="en-US" sz="1000" dirty="0">
                <a:latin typeface="ArialMT"/>
              </a:rPr>
              <a:t>55 / per attendee</a:t>
            </a:r>
          </a:p>
          <a:p>
            <a:pPr marL="628650" lvl="1" indent="-171450">
              <a:buFont typeface="Arial" panose="020B0604020202020204" pitchFamily="34" charset="0"/>
              <a:buChar char="•"/>
            </a:pPr>
            <a:r>
              <a:rPr lang="en-US" sz="1100" dirty="0">
                <a:latin typeface="Calibri" panose="020F0502020204030204" pitchFamily="34" charset="0"/>
              </a:rPr>
              <a:t>MOC Fee $150</a:t>
            </a:r>
          </a:p>
          <a:p>
            <a:pPr marL="628650" lvl="1" indent="-171450">
              <a:buFont typeface="Arial" panose="020B0604020202020204" pitchFamily="34" charset="0"/>
              <a:buChar char="•"/>
            </a:pPr>
            <a:r>
              <a:rPr lang="en-US" sz="1100" dirty="0">
                <a:latin typeface="Calibri" panose="020F0502020204030204" pitchFamily="34" charset="0"/>
              </a:rPr>
              <a:t>Other Indirect Costs, Specify:</a:t>
            </a:r>
          </a:p>
          <a:p>
            <a:r>
              <a:rPr lang="en-US" sz="1100" b="1" dirty="0">
                <a:latin typeface="Calibri-Bold"/>
              </a:rPr>
              <a:t>TOTAL INDIRECT EXPENSES</a:t>
            </a:r>
            <a:endParaRPr lang="en-US" sz="1000" b="1" dirty="0">
              <a:latin typeface="Arial-BoldMT"/>
            </a:endParaRPr>
          </a:p>
          <a:p>
            <a:r>
              <a:rPr lang="en-US" sz="1100" b="1" dirty="0">
                <a:latin typeface="Calibri-Bold"/>
              </a:rPr>
              <a:t>BUDGETED ACTUAL</a:t>
            </a:r>
          </a:p>
          <a:p>
            <a:r>
              <a:rPr lang="en-US" sz="1100" b="1" dirty="0">
                <a:latin typeface="Calibri-Bold"/>
              </a:rPr>
              <a:t>TOTAL EXPENSES </a:t>
            </a:r>
            <a:r>
              <a:rPr lang="en-US" sz="1100" dirty="0">
                <a:latin typeface="Calibri" panose="020F0502020204030204" pitchFamily="34" charset="0"/>
              </a:rPr>
              <a:t>(Direct + Indirect)</a:t>
            </a:r>
            <a:endParaRPr lang="en-US" sz="1000" b="1" dirty="0">
              <a:latin typeface="Arial-BoldMT"/>
            </a:endParaRPr>
          </a:p>
          <a:p>
            <a:r>
              <a:rPr lang="en-US" sz="1100" b="1" dirty="0">
                <a:latin typeface="Calibri-Bold"/>
              </a:rPr>
              <a:t>BUDGETED ACTUAL</a:t>
            </a:r>
          </a:p>
          <a:p>
            <a:r>
              <a:rPr lang="en-US" sz="1100" b="1" dirty="0">
                <a:latin typeface="Calibri-Bold"/>
              </a:rPr>
              <a:t>DIFFERENCE </a:t>
            </a:r>
            <a:r>
              <a:rPr lang="en-US" sz="1100" dirty="0">
                <a:latin typeface="Calibri" panose="020F0502020204030204" pitchFamily="34" charset="0"/>
              </a:rPr>
              <a:t>(</a:t>
            </a:r>
            <a:r>
              <a:rPr lang="en-US" sz="1000" dirty="0">
                <a:latin typeface="Calibri" panose="020F0502020204030204" pitchFamily="34" charset="0"/>
              </a:rPr>
              <a:t>Total Revenue - Total Expenses)</a:t>
            </a:r>
            <a:endParaRPr lang="en-US" dirty="0"/>
          </a:p>
        </p:txBody>
      </p:sp>
    </p:spTree>
    <p:extLst>
      <p:ext uri="{BB962C8B-B14F-4D97-AF65-F5344CB8AC3E}">
        <p14:creationId xmlns:p14="http://schemas.microsoft.com/office/powerpoint/2010/main" val="4103925734"/>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TotalTime>
  <Words>3734</Words>
  <Application>Microsoft Office PowerPoint</Application>
  <PresentationFormat>Widescreen</PresentationFormat>
  <Paragraphs>633</Paragraphs>
  <Slides>13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Arial-BoldMT</vt:lpstr>
      <vt:lpstr>ArialMT</vt:lpstr>
      <vt:lpstr>Calibri</vt:lpstr>
      <vt:lpstr>Calibri-Bold</vt:lpstr>
      <vt:lpstr>Gill Sans MT</vt:lpstr>
      <vt:lpstr>Symbol</vt:lpstr>
      <vt:lpstr>Parcel</vt:lpstr>
      <vt:lpstr>Collaboration with KCMS on WEBINAR CME CONFERENCE</vt:lpstr>
      <vt:lpstr>Requires coordination of 3 groups</vt:lpstr>
      <vt:lpstr>CME Planning – Submit 3 months Ahead</vt:lpstr>
      <vt:lpstr>Educational Formats</vt:lpstr>
      <vt:lpstr>Responsibility of Planning Committee Members</vt:lpstr>
      <vt:lpstr>CME Planning -TOPIC INFO</vt:lpstr>
      <vt:lpstr>Responsibility of Project Management Committee</vt:lpstr>
      <vt:lpstr>UW Application FEES – Enduring Material or Live activities</vt:lpstr>
      <vt:lpstr>Project Management ITEMIZED BUDGET</vt:lpstr>
      <vt:lpstr>PAPERWORK – clarify responsibility</vt:lpstr>
      <vt:lpstr>GRANTS – clarify responsibility</vt:lpstr>
      <vt:lpstr>SPEAKER SITE MANAGEMENT – clarify responsibility</vt:lpstr>
      <vt:lpstr>WEB SITE – requirements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A CATEGORY 1 CME CONFERENCE</dc:title>
  <dc:creator>WAPI</dc:creator>
  <cp:lastModifiedBy>WAPI</cp:lastModifiedBy>
  <cp:revision>16</cp:revision>
  <dcterms:created xsi:type="dcterms:W3CDTF">2020-06-22T15:45:41Z</dcterms:created>
  <dcterms:modified xsi:type="dcterms:W3CDTF">2020-06-23T03:22:57Z</dcterms:modified>
</cp:coreProperties>
</file>